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257" r:id="rId3"/>
    <p:sldId id="266" r:id="rId4"/>
    <p:sldId id="280" r:id="rId5"/>
    <p:sldId id="279" r:id="rId6"/>
    <p:sldId id="258" r:id="rId7"/>
    <p:sldId id="260" r:id="rId8"/>
    <p:sldId id="261" r:id="rId9"/>
    <p:sldId id="262" r:id="rId10"/>
    <p:sldId id="264" r:id="rId11"/>
    <p:sldId id="265" r:id="rId12"/>
    <p:sldId id="277" r:id="rId13"/>
    <p:sldId id="278" r:id="rId14"/>
    <p:sldId id="268" r:id="rId15"/>
    <p:sldId id="272" r:id="rId16"/>
    <p:sldId id="267" r:id="rId17"/>
    <p:sldId id="270" r:id="rId18"/>
    <p:sldId id="287" r:id="rId19"/>
    <p:sldId id="289" r:id="rId20"/>
    <p:sldId id="288" r:id="rId21"/>
    <p:sldId id="274" r:id="rId22"/>
    <p:sldId id="283" r:id="rId23"/>
    <p:sldId id="271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5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E94D6-3BD7-4EE0-9867-1BF032B5AB1C}" type="datetimeFigureOut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8E9EC-466E-4D15-B0A9-397C139000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C554AE-312D-413F-A0D4-DCBBB5CD5BFF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209C1-03B0-4DA6-B332-915BCE37DE2A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09119-C2FA-4015-96C9-73697188130B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4F7512-C0E3-409E-8243-8CA3979EF24C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F29BF-D7C2-47A8-85FF-93DB09947F89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21E173-09E4-4A66-91B5-44D33A5E07E6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A9C6B-52F3-4595-91D4-D1F0B0ECCD71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373F55-CF44-4F6A-8475-48A833F9C123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740E0B-B981-4C2C-B70C-71D2C1A9BA73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DD87DE-65A0-4254-A037-CECF040611FF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EE4661-D457-403F-A2FC-F73C55EF5AC9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2A2356-7AD8-49AD-A02F-8C2CDAB874FA}" type="datetime1">
              <a:rPr lang="en-US" smtClean="0"/>
              <a:pPr/>
              <a:t>10/3/2014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Smith, Jones &amp; Olson, LLC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A69620-9183-4804-BDA3-D3164600EB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ra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5145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Thomas D. Jensen</a:t>
            </a:r>
          </a:p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Lind, Jensen, Sullivan &amp; Peterson, P.A.</a:t>
            </a:r>
          </a:p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1300 AT&amp;T Tower</a:t>
            </a:r>
          </a:p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901 Marquette Avenue South</a:t>
            </a:r>
          </a:p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Minneapolis, MN  55402</a:t>
            </a:r>
          </a:p>
          <a:p>
            <a:pPr algn="ctr">
              <a:buNone/>
            </a:pPr>
            <a:r>
              <a:rPr lang="en-US" sz="2000" dirty="0" smtClean="0">
                <a:ea typeface="Verdana" pitchFamily="34" charset="0"/>
                <a:cs typeface="Verdana" pitchFamily="34" charset="0"/>
              </a:rPr>
              <a:t>(612) 746-0129</a:t>
            </a:r>
          </a:p>
          <a:p>
            <a:pPr algn="ctr">
              <a:buNone/>
            </a:pPr>
            <a:r>
              <a:rPr lang="en-US" sz="2000" dirty="0" smtClean="0">
                <a:solidFill>
                  <a:srgbClr val="0034B4"/>
                </a:solidFill>
                <a:ea typeface="Verdana" pitchFamily="34" charset="0"/>
                <a:cs typeface="Verdana" pitchFamily="34" charset="0"/>
              </a:rPr>
              <a:t>thomas.jensen@lindjensen.com</a:t>
            </a:r>
            <a:endParaRPr lang="en-US" sz="2000" dirty="0">
              <a:solidFill>
                <a:srgbClr val="0034B4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019801"/>
            <a:ext cx="4191000" cy="4572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05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34B4"/>
                </a:solidFill>
                <a:effectLst/>
                <a:ea typeface="Verdana" pitchFamily="34" charset="0"/>
                <a:cs typeface="Verdana" pitchFamily="34" charset="0"/>
              </a:rPr>
              <a:t>Defense of Investment Professionals: </a:t>
            </a:r>
            <a:br>
              <a:rPr lang="en-US" sz="2400" dirty="0" smtClean="0">
                <a:solidFill>
                  <a:srgbClr val="0034B4"/>
                </a:solidFill>
                <a:effectLst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0034B4"/>
                </a:solidFill>
                <a:effectLst/>
                <a:ea typeface="Verdana" pitchFamily="34" charset="0"/>
                <a:cs typeface="Verdana" pitchFamily="34" charset="0"/>
              </a:rPr>
              <a:t>Securities Litigation in the FINRA Arbitration Setting</a:t>
            </a:r>
            <a:endParaRPr lang="en-US" sz="2400" dirty="0">
              <a:solidFill>
                <a:srgbClr val="0034B4"/>
              </a:solidFill>
              <a:effectLst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42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6096000"/>
            <a:ext cx="1009650" cy="457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4114800" cy="5016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u="sng" dirty="0" smtClean="0"/>
              <a:t>Prehearing Conferences</a:t>
            </a:r>
          </a:p>
          <a:p>
            <a:r>
              <a:rPr lang="en-US" sz="1800" dirty="0" smtClean="0"/>
              <a:t>Initial Conference Typically Held By Telephone (Rule 12500)</a:t>
            </a:r>
          </a:p>
          <a:p>
            <a:r>
              <a:rPr lang="en-US" sz="1800" dirty="0" smtClean="0"/>
              <a:t>Arbitrator/Panel Will Set Discovery, Briefing, and Motion Deadlines, and Will Address Other Preliminary Matters</a:t>
            </a:r>
          </a:p>
          <a:p>
            <a:r>
              <a:rPr lang="en-US" sz="1800" dirty="0" smtClean="0"/>
              <a:t>Other Conferences May Be Scheduled at Party’s Request (Rule 12501)</a:t>
            </a:r>
          </a:p>
          <a:p>
            <a:pPr lvl="1"/>
            <a:r>
              <a:rPr lang="en-US" sz="1600" dirty="0" smtClean="0"/>
              <a:t>Discovery Disputes, Motions, Unresolved Scheduling Matters, Other Matters</a:t>
            </a:r>
          </a:p>
          <a:p>
            <a:pPr lvl="1"/>
            <a:r>
              <a:rPr lang="en-US" sz="1600" dirty="0" smtClean="0"/>
              <a:t>Typically Held by Telephone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What Happens Next Procedurally?</a:t>
            </a:r>
            <a:endParaRPr lang="en-US" sz="2400" dirty="0">
              <a:effectLst/>
            </a:endParaRPr>
          </a:p>
        </p:txBody>
      </p:sp>
      <p:pic>
        <p:nvPicPr>
          <p:cNvPr id="8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996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124200" y="61722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1295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724400" y="990600"/>
            <a:ext cx="39624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Dispositive Motion Practice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Use Sparingly!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Motions to Dismiss Before Conclusion of Party’s Case are </a:t>
            </a:r>
            <a:r>
              <a:rPr lang="en-US" i="1" dirty="0" smtClean="0"/>
              <a:t>Discouraged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Due 60 Days Before Hearing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Response Due 45 Days Before Hearing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Replies Due 5 Days Before Hearing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Loser Must Pay Costs; If Frivolous, Fees Too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Risk of Other Sanctions if Bad Faith Found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Motion Rules Have </a:t>
            </a:r>
            <a:r>
              <a:rPr lang="en-US" dirty="0" smtClean="0"/>
              <a:t>D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ifferent Procedures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Rule 12504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FINRA Discovery: Documents Must Be Produced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" y="990600"/>
            <a:ext cx="4114800" cy="5016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90600"/>
            <a:ext cx="39624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533400" y="914400"/>
            <a:ext cx="3886200" cy="524529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FINRA “Discovery Guide” (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4B4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www.finra.org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dirty="0" smtClean="0"/>
              <a:t>Documents Described in the Document Production Lists are Presumptively Discoverable (Rule 12506 (a))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List 1 (Respondent Documents)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List 2 (Claimant Documents)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Lists Need Not be Served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1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Responses Due: 60 Days After Answer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Arbitrators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Order Production of Other Documents (Rule 12507)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Must Be Controversy-Specific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baseline="0" dirty="0" smtClean="0"/>
              <a:t>Non-Parties May Be Ordered to Produce Documents via Subpoena (</a:t>
            </a:r>
            <a:r>
              <a:rPr lang="en-US" sz="1600" dirty="0" smtClean="0"/>
              <a:t>Rule 12512)</a:t>
            </a:r>
            <a:r>
              <a:rPr lang="en-US" sz="1600" baseline="0" dirty="0" smtClean="0"/>
              <a:t> 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Or Without a Subpoena (Rule 12513)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724400" y="914401"/>
            <a:ext cx="3810000" cy="19049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Confidentiality Orders Available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dirty="0" smtClean="0"/>
              <a:t>Cost/Burden Disproportionality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Objection Not Made is Waived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Rule 12508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1600" u="sng" dirty="0" smtClean="0"/>
              <a:t>Motion to Compel</a:t>
            </a:r>
            <a:endParaRPr lang="en-US" sz="16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724400" y="2667000"/>
            <a:ext cx="373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Meet and Confer Required Before Motion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Motions Require No Particular Form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Served 20 Days Before Hearing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Responses Due 10 Days From Receipt of Motion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Replies Due 5 Days From Receipt of Response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Discovery Motions Decided by 1 Arbitrator, Usually Chair (if Panel)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Rules 12503, 12509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Documents Respondents Must Produce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" y="990600"/>
            <a:ext cx="4114800" cy="5016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90600"/>
            <a:ext cx="39624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533400" y="838200"/>
            <a:ext cx="3886200" cy="53214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Record Information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Customer’s Risk Tolerance Documents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Parties’ Agreements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Correspondence/Notes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Trading Strategy Documents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Trading Authorization Documents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Prospectuses, Research Reports, etc.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BD Supervisory Notes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Telephone Logs, Notes, Recordings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Compliance Department Communications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Representative’s U-4, U-5 and Other Disclosure Reports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724400" y="838200"/>
            <a:ext cx="3810000" cy="5473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BD’s Manuals/Bulletins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Account Analyses/Reconciliations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Exception Reports/Activity Reviews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Internal Audit Reports re Representative or Account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Disciplinary Action Reports re Representative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Regulator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Investigation Reports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Documents</a:t>
            </a:r>
            <a:r>
              <a:rPr lang="en-US" dirty="0" smtClean="0"/>
              <a:t> Received By Subpoena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Representative’s Compensation Earned on th</a:t>
            </a:r>
            <a:r>
              <a:rPr lang="en-US" dirty="0" smtClean="0"/>
              <a:t>e Account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Agreements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Between Representative and BD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Customer’s Insurance Holdings (When Claim Involves an Insurance Product)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Documents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Claimants Must Produce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" y="990600"/>
            <a:ext cx="4114800" cy="5016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90600"/>
            <a:ext cx="39624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533400" y="838200"/>
            <a:ext cx="3886200" cy="53214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Federal Tax Returns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Financial Statements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Documents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Received from Respondent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Account Statements from Non-Party Securities Firms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Documents Relating to Accounts at Respondent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Account Analyses/Reconciliations Prepared by Claimant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Correspondence/Notes re Account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Telephone Notes, Logs, Recordings and Records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Evaluations Prepared by Accountants, Tax Advisors, Others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724400" y="838200"/>
            <a:ext cx="3810000" cy="5473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noProof="0" dirty="0" smtClean="0"/>
              <a:t>Customer Ownership/Control Over Allied Entities Proof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Documents Customer Received re Subject Investments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noProof="0" dirty="0" smtClean="0"/>
              <a:t>Proof of Unauthorized Trading Documents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Investment Opportunities Documents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noProof="0" dirty="0" smtClean="0"/>
              <a:t>Claimant’s Resume including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Educational/Employment Documents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noProof="0" dirty="0" smtClean="0"/>
              <a:t>Documents Received By Subpoena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Insurance</a:t>
            </a:r>
            <a:r>
              <a:rPr kumimoji="0" lang="en-US" sz="1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Documents if Insurance Product is Involved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Customer Prior Claim Documents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Otherwise FINRA Discovery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 Constrained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838200"/>
            <a:ext cx="3886200" cy="53214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Interrogatories Generally Are Not Permitted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(Rule 12507)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dirty="0" smtClean="0"/>
              <a:t>But  “Requests for Information” May Be Served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Generally Limited to Person/Entity Identification and Time Period Data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Must Not Require Fact Finding or Narrative Answers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dirty="0" smtClean="0"/>
              <a:t>Parties May Request Additional Documents 45 Days or More After Service of the Statement of Claim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Response Due 60 Days Later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Dispute-Triggering Requests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Unrelated Customer Complaints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Arbitration Awards Against BD or Representative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Self-Critical Analysis Documents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Scope of Computer Database Requests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838200"/>
            <a:ext cx="3810000" cy="5473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Depositions  Are “Strongly Discouraged” (Rule 12510)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dirty="0" smtClean="0"/>
              <a:t>Panel May Only Allow Depositions: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To Preserve Testimony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To Accommodate Essential Witnesses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To Expedite Complex Cases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If Extraordinary Circumstances Exist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Stonewalling and Scorched Earth Approaches Will Taint Your Credibility With the Arbitrator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Objections May be Made to List Documents or Other Requests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Must Be Request-Specific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400" dirty="0" smtClean="0"/>
              <a:t>Objection Not Made is Waived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Rule 12508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Forget Outside Investigation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Internet Searches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Google, Social Media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Court Record Searches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400" dirty="0" smtClean="0"/>
              <a:t>Governmental Data re BD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September 18-19, 2014, The Westin Georgetown, Washington, D.C.</a:t>
            </a:r>
            <a:endParaRPr lang="en-US" sz="11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Expert Witness Practice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1143001"/>
            <a:ext cx="3810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838200" y="10668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0668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62000" y="12192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685800" y="762000"/>
            <a:ext cx="3886200" cy="5257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 of Experts Sought/Encountered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Securities Attorneys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Industry Alumni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Accountants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Former Governmental Agency Leaders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Registered Representatives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Finance, Business, Insurance, Law Professors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u="sng" dirty="0" smtClean="0"/>
              <a:t>Challenging Adverse Experts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Impeachment Material Through Discovery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Impeachment Material Through Other Sources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Preclusion Order (No Foundation)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Admissions Through Effective Cross (Expert Depositions are Unlikely)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953000" y="762000"/>
            <a:ext cx="3581400" cy="5257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Purpose for Expert Retention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 Loss Causation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Degrade Customer’s Expert’s Methods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Explain Trading Patterns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Describe Industry Practices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Explain Product Complexity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Support Suitability of Investments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Track Account Profits/Losses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Perform Mitigation of Damages Computations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Support Standard of Care Arguments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Describe Broker Obligations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Prove Supervision by BD or IA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Explain Margin Facts and Fairness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7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996" cy="457200"/>
          </a:xfrm>
          <a:prstGeom prst="rect">
            <a:avLst/>
          </a:prstGeom>
          <a:noFill/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FINRA Pre-Hearing Process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33400" y="914400"/>
            <a:ext cx="3886200" cy="52452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“Twenty Day” Actions (Rule 12514)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Least 20 Days Before the Hearing the Parties: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Produce Documents/Hearing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600" noProof="0" dirty="0" smtClean="0"/>
              <a:t>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xhibits </a:t>
            </a:r>
            <a:r>
              <a:rPr lang="en-US" sz="1600" dirty="0" smtClean="0"/>
              <a:t>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 </a:t>
            </a:r>
            <a:r>
              <a:rPr lang="en-US" sz="1600" dirty="0" smtClean="0"/>
              <a:t>P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reviously </a:t>
            </a:r>
            <a:r>
              <a:rPr lang="en-US" sz="1600" noProof="0" dirty="0" smtClean="0"/>
              <a:t>P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roduced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Serve/File Witness List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Must Submit Joint Request for an Explained Decision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Documents/Witnesses</a:t>
            </a:r>
            <a:r>
              <a:rPr lang="en-US" dirty="0" smtClean="0"/>
              <a:t> Not Disclosed are Excluded Absent Good Cause </a:t>
            </a:r>
            <a:endParaRPr lang="en-US" baseline="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u="sng" dirty="0" smtClean="0"/>
              <a:t>Postponement Requests (Rule 12601)</a:t>
            </a:r>
            <a:endParaRPr lang="en-US" u="sng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Requires a Motion, Plus Good Cause if Within 10 Days of Hearing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Postponement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Fees Will be Charged</a:t>
            </a:r>
          </a:p>
          <a:p>
            <a:pPr marL="365760" marR="0" lvl="0" indent="-256032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16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1600" u="sng" baseline="0" dirty="0" smtClean="0"/>
          </a:p>
        </p:txBody>
      </p:sp>
      <p:pic>
        <p:nvPicPr>
          <p:cNvPr id="2050" name="Picture 2" descr="C:\Users\cjensen\AppData\Local\Microsoft\Windows\Temporary Internet Files\Content.IE5\9PIG206O\MM900282998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914400"/>
            <a:ext cx="1219200" cy="1219200"/>
          </a:xfrm>
          <a:prstGeom prst="rect">
            <a:avLst/>
          </a:prstGeom>
          <a:noFill/>
        </p:spPr>
      </p:pic>
      <p:pic>
        <p:nvPicPr>
          <p:cNvPr id="2051" name="Picture 3" descr="C:\Users\cjensen\AppData\Local\Microsoft\Windows\Temporary Internet Files\Content.IE5\9PIG206O\MP90044248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4343400"/>
            <a:ext cx="2133600" cy="1422400"/>
          </a:xfrm>
          <a:prstGeom prst="rect">
            <a:avLst/>
          </a:prstGeom>
          <a:noFill/>
        </p:spPr>
      </p:pic>
      <p:pic>
        <p:nvPicPr>
          <p:cNvPr id="2052" name="Picture 4" descr="C:\Users\cjensen\AppData\Local\Microsoft\Windows\Temporary Internet Files\Content.IE5\9PIG206O\MC90005695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3429000"/>
            <a:ext cx="1132942" cy="96111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572000" y="2286000"/>
            <a:ext cx="3429000" cy="130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u="sng" dirty="0" smtClean="0"/>
              <a:t>Mediation  (Rule 14104)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Voluntary – All Must Agree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See Code of Mediation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FINRA Hearing Process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14401"/>
            <a:ext cx="3810000" cy="51053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Place/Order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Typically Held at Location Closest to Claimant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Claimant Goes First, Respondent Follows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12607</a:t>
            </a:r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Evidence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Panel Not Required to Follow Evidence Rules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12604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Document Production Does Not Create Presumption of Admissibility</a:t>
            </a:r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Record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Tape, Digital or Other Recording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12606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Party May Pay For Stenographic Record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0"/>
            <a:ext cx="38862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Subpoenas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Panel May Issue Subpoenas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For Document Production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For Witness Appearance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Requires a Motion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But Panel Should Not Issue Subpoena to Non-Party FINRA Members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Panel May Simply Order Them to Comply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Requesting Party Must Pay Non-Party’s Expenses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Non-Party May Object to Order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Panel Will Decide Dispute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Rules 12512, 12513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953000" y="1371601"/>
            <a:ext cx="373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724400" y="914400"/>
            <a:ext cx="36576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400" u="sng" dirty="0" smtClean="0"/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400" u="sng" dirty="0" smtClean="0"/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400" u="sng" dirty="0" smtClean="0"/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4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4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FINRA Hearing Process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14400"/>
            <a:ext cx="38100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953000" y="1371601"/>
            <a:ext cx="373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838200" y="838200"/>
            <a:ext cx="3733800" cy="5029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Claims Involving $50,000 or Less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Simplified Arbitration Procedure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No Hearing Absent Claimant Request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Discovery is Limited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12800</a:t>
            </a:r>
            <a:endParaRPr lang="en-US" sz="1600" u="sng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u="sng" dirty="0" smtClean="0"/>
              <a:t>Hearing Session Fees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 from $50 to $1,200 (Rule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12902)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Panel Will Decide the Amount Each Party Will Pay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Also Will Determine Costs and Disbursements and Who Pays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FINRA Members Also Must Pay Hearing Process Fees (Rule 12903)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400" baseline="0" dirty="0" smtClean="0"/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4800600" y="838200"/>
            <a:ext cx="35814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Awards are Public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Majority Decides/30 Day Rule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Explained Decision Option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12904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400" baseline="0" dirty="0" smtClean="0"/>
          </a:p>
        </p:txBody>
      </p:sp>
      <p:pic>
        <p:nvPicPr>
          <p:cNvPr id="6147" name="Picture 3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514600"/>
            <a:ext cx="2574202" cy="261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248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Measures of Damages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914400"/>
            <a:ext cx="38100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953000" y="1371601"/>
            <a:ext cx="373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838200" y="990600"/>
            <a:ext cx="3657600" cy="441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Out of Pocket Loss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What is the Total Decline in Account Value?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Benefit of Bargain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What is Expected Future Value Based on Customer’s Understanding?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Market-Adjusted Damages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Comparable Index Approach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What Would the Account Show if it Had Been Handled Legitimately?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What is the Excess Portfolio Decline?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400" baseline="0" dirty="0" smtClean="0"/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4800600" y="838200"/>
            <a:ext cx="35814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400" baseline="0" dirty="0" smtClean="0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724400" y="990600"/>
            <a:ext cx="3581400" cy="213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Disgorgement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Awards  Wrongdoer’s Enrichment to Customer</a:t>
            </a:r>
          </a:p>
          <a:p>
            <a:pPr marL="3657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Rescission Measure</a:t>
            </a:r>
          </a:p>
          <a:p>
            <a:pPr marL="8229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Returns Customer to </a:t>
            </a:r>
            <a:r>
              <a:rPr lang="en-US" sz="1600" i="1" dirty="0" smtClean="0"/>
              <a:t>Status Quo Ante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400" baseline="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5867400"/>
            <a:ext cx="632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David E. Robbins, </a:t>
            </a:r>
            <a:r>
              <a:rPr lang="en-US" sz="1200" i="1" dirty="0" smtClean="0"/>
              <a:t>Securities Arbitration Procedures Manual</a:t>
            </a:r>
            <a:r>
              <a:rPr lang="en-US" sz="1200" dirty="0" smtClean="0"/>
              <a:t>,  </a:t>
            </a:r>
            <a:r>
              <a:rPr lang="en-US" sz="1200" dirty="0" smtClean="0">
                <a:latin typeface="Calibri"/>
              </a:rPr>
              <a:t>§§6-7 , 6-8 (5</a:t>
            </a:r>
            <a:r>
              <a:rPr lang="en-US" sz="1200" baseline="30000" dirty="0" smtClean="0">
                <a:latin typeface="Calibri"/>
              </a:rPr>
              <a:t>th</a:t>
            </a:r>
            <a:r>
              <a:rPr lang="en-US" sz="1200" dirty="0" smtClean="0">
                <a:latin typeface="Calibri"/>
              </a:rPr>
              <a:t> ed.  2009)</a:t>
            </a:r>
            <a:endParaRPr lang="en-US" sz="1200" dirty="0"/>
          </a:p>
        </p:txBody>
      </p:sp>
      <p:pic>
        <p:nvPicPr>
          <p:cNvPr id="9217" name="Picture 1" descr="C:\Users\jenset.LJSLAW\AppData\Local\Microsoft\Windows\Temporary Internet Files\Content.IE5\RESHVMOF\MC90043384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505200"/>
            <a:ext cx="1447800" cy="1447800"/>
          </a:xfrm>
          <a:prstGeom prst="rect">
            <a:avLst/>
          </a:prstGeom>
          <a:noFill/>
        </p:spPr>
      </p:pic>
      <p:pic>
        <p:nvPicPr>
          <p:cNvPr id="9218" name="Picture 2" descr="C:\Users\jenset.LJSLAW\AppData\Local\Microsoft\Windows\Temporary Internet Files\Content.IE5\E4VMA33C\MC90044039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5052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4114800" cy="50928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u="sng" dirty="0" smtClean="0"/>
              <a:t>They Have Many Titles</a:t>
            </a:r>
          </a:p>
          <a:p>
            <a:r>
              <a:rPr lang="en-US" sz="1800" dirty="0" smtClean="0"/>
              <a:t>Financial Planners</a:t>
            </a:r>
          </a:p>
          <a:p>
            <a:r>
              <a:rPr lang="en-US" sz="1800" dirty="0" smtClean="0"/>
              <a:t>Financial Advisors</a:t>
            </a:r>
          </a:p>
          <a:p>
            <a:r>
              <a:rPr lang="en-US" sz="1800" dirty="0" smtClean="0"/>
              <a:t>Wealth Managers</a:t>
            </a:r>
          </a:p>
          <a:p>
            <a:r>
              <a:rPr lang="en-US" sz="1800" dirty="0" smtClean="0"/>
              <a:t>Stock Brokers</a:t>
            </a:r>
          </a:p>
          <a:p>
            <a:r>
              <a:rPr lang="en-US" sz="1800" dirty="0" smtClean="0"/>
              <a:t>Variable Life Insurance Agents</a:t>
            </a:r>
          </a:p>
          <a:p>
            <a:r>
              <a:rPr lang="en-US" sz="1800" dirty="0" smtClean="0"/>
              <a:t>Investment Advisors</a:t>
            </a:r>
          </a:p>
          <a:p>
            <a:r>
              <a:rPr lang="en-US" sz="1800" dirty="0" smtClean="0"/>
              <a:t>Chartered Financial Analysts</a:t>
            </a:r>
          </a:p>
          <a:p>
            <a:r>
              <a:rPr lang="en-US" sz="1800" dirty="0" smtClean="0"/>
              <a:t>Money Managers</a:t>
            </a:r>
          </a:p>
          <a:p>
            <a:pPr algn="ctr">
              <a:buNone/>
            </a:pPr>
            <a:r>
              <a:rPr lang="en-US" sz="1800" u="sng" dirty="0" smtClean="0"/>
              <a:t>But Generally</a:t>
            </a:r>
          </a:p>
          <a:p>
            <a:r>
              <a:rPr lang="en-US" sz="1800" dirty="0" smtClean="0"/>
              <a:t>They are Registered Representatives of Broker-Dealers, or</a:t>
            </a:r>
          </a:p>
          <a:p>
            <a:r>
              <a:rPr lang="en-US" sz="1800" dirty="0" smtClean="0"/>
              <a:t>They are Registered Representatives of Investment Advisors</a:t>
            </a:r>
          </a:p>
          <a:p>
            <a:r>
              <a:rPr lang="en-US" sz="1800" dirty="0" smtClean="0"/>
              <a:t>They Often Are Called “Associated Persons” (Associated With a BD or IA)</a:t>
            </a:r>
          </a:p>
          <a:p>
            <a:pPr algn="ctr">
              <a:buNone/>
            </a:pPr>
            <a:endParaRPr lang="en-US" sz="1600" u="sng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Investment Professionals Exposed to Claims</a:t>
            </a:r>
            <a:endParaRPr lang="en-US" sz="2400" dirty="0">
              <a:effectLst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172201"/>
            <a:ext cx="4191000" cy="3048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6096000"/>
            <a:ext cx="1009650" cy="457708"/>
          </a:xfrm>
          <a:prstGeom prst="rect">
            <a:avLst/>
          </a:prstGeom>
          <a:noFill/>
        </p:spPr>
      </p:pic>
      <p:pic>
        <p:nvPicPr>
          <p:cNvPr id="1026" name="Picture 2" descr="C:\Users\cjensen\AppData\Local\Microsoft\Windows\Temporary Internet Files\Content.IE5\MD9XHN6A\MP90044232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3581400" cy="2354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304800"/>
            <a:ext cx="8229600" cy="53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Damages Calculations/Other Issues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1143000"/>
            <a:ext cx="3810000" cy="51690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1"/>
            <a:ext cx="3505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838200" y="10668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0668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62000" y="12192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953000" y="1066800"/>
            <a:ext cx="35814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5867400"/>
            <a:ext cx="632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David E. Robbins, </a:t>
            </a:r>
            <a:r>
              <a:rPr lang="en-US" sz="1200" i="1" dirty="0" smtClean="0"/>
              <a:t>Securities Arbitration Procedures Manual</a:t>
            </a:r>
            <a:r>
              <a:rPr lang="en-US" sz="1200" dirty="0" smtClean="0"/>
              <a:t>,  </a:t>
            </a:r>
            <a:r>
              <a:rPr lang="en-US" sz="1200" dirty="0" smtClean="0">
                <a:latin typeface="Calibri"/>
              </a:rPr>
              <a:t>§§6-7 , 6-8 (5</a:t>
            </a:r>
            <a:r>
              <a:rPr lang="en-US" sz="1200" baseline="30000" dirty="0" smtClean="0">
                <a:latin typeface="Calibri"/>
              </a:rPr>
              <a:t>th</a:t>
            </a:r>
            <a:r>
              <a:rPr lang="en-US" sz="1200" dirty="0" smtClean="0">
                <a:latin typeface="Calibri"/>
              </a:rPr>
              <a:t> ed.  2009)</a:t>
            </a:r>
            <a:endParaRPr lang="en-US" sz="1200" dirty="0"/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4648200" y="1066799"/>
            <a:ext cx="3657600" cy="41148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Other Damages Issues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Is Prejudgment Interest Recoverable?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Is Disgorgement of Commissions Recoverable?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Is Margin Interest Recoverable?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Should Capital Gain Tax Timing be Considered?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Is Failure to Mitigate a Defense?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Is the Customer’s Tax Benefit  (Loss Write-off) a Damages Defense?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838200" y="990599"/>
            <a:ext cx="3733800" cy="27432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Value</a:t>
            </a:r>
            <a:r>
              <a:rPr kumimoji="0" lang="en-US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Calculations</a:t>
            </a:r>
            <a:endParaRPr kumimoji="0" lang="en-US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Cash/Securities Deposited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Dividends/Interest Received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Margin Interest Paid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Cash/Securities Withdrawn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Determine Start Date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Determine End Date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Need Expert Support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3" name="Picture 1" descr="C:\Users\jenset.LJSLAW\AppData\Local\Microsoft\Windows\Temporary Internet Files\Content.IE5\RESHVMOF\MP90044225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86200"/>
            <a:ext cx="2279256" cy="15150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Damages Defenses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1143001"/>
            <a:ext cx="38100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838200" y="10668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0668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62000" y="12192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953000" y="838200"/>
            <a:ext cx="3581400" cy="56262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5867400"/>
            <a:ext cx="632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alibri"/>
              </a:rPr>
              <a:t>)</a:t>
            </a:r>
            <a:endParaRPr lang="en-US" sz="1100" dirty="0"/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914400" y="914401"/>
            <a:ext cx="36576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Damages Defenses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 of Pocket Loss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Must be the </a:t>
            </a:r>
            <a:r>
              <a:rPr lang="en-US" sz="1600" i="1" dirty="0" smtClean="0"/>
              <a:t>Net</a:t>
            </a:r>
            <a:r>
              <a:rPr lang="en-US" sz="1600" dirty="0" smtClean="0"/>
              <a:t> Loss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Argue Over the Calculations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Benefit of Bargain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Some Courts Require Reasonable Certainty BOP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Deny Any Specific Promise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No Broker Can Guarantee Profits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Show No Out-of-Pocket Loss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Market-Adjusted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Damages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It is Inherently Speculative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 the Comparative Indexes Used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4648200" y="990599"/>
            <a:ext cx="3657600" cy="32004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Disgorgement Measure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Raise the Level of “Excessive” Trading Up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Speculative to Say Customer Would Have Sold Securities at a Profit</a:t>
            </a:r>
          </a:p>
          <a:p>
            <a:pPr marL="3657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Rescission Measure</a:t>
            </a:r>
          </a:p>
          <a:p>
            <a:pPr marL="8229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Mitigation, if Customer Retains Shares in an Active Market</a:t>
            </a:r>
          </a:p>
          <a:p>
            <a:pPr marL="8229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Check State Law Defenses</a:t>
            </a:r>
          </a:p>
          <a:p>
            <a:pPr marL="3657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1600" dirty="0" smtClean="0"/>
          </a:p>
          <a:p>
            <a:pPr marL="365760" lvl="1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600" dirty="0" smtClean="0"/>
          </a:p>
        </p:txBody>
      </p:sp>
      <p:pic>
        <p:nvPicPr>
          <p:cNvPr id="7170" name="Picture 2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419600"/>
            <a:ext cx="1066800" cy="107063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276600" y="6248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</a:t>
            </a:r>
            <a:r>
              <a:rPr lang="en-US" sz="1100" dirty="0" smtClean="0"/>
              <a:t>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Judicial Review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1143001"/>
            <a:ext cx="38100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1"/>
            <a:ext cx="35052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838200" y="1066800"/>
            <a:ext cx="3505200" cy="53976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10668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62000" y="1219200"/>
            <a:ext cx="3886200" cy="48006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953000" y="914400"/>
            <a:ext cx="3581400" cy="55500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914400" y="914400"/>
            <a:ext cx="3810000" cy="50292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16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16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914400" y="914400"/>
            <a:ext cx="3581400" cy="48006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Awards are Final “Unless the Applicable Law Directs Otherwise”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 12904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Constrained by Federal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Arbitration Act Limits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Grounds to Vacate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Evident Arbitrator Partiality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Manifest Disregard for the Law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 Exceeded Powers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Fraud, Corruption, Undue Means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Party Prejudice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Refusal to Postpone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Refusal to Hear Evidence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 descr="C:\Users\cjensen\Pictures\GaveliStock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124200"/>
            <a:ext cx="2844103" cy="1376363"/>
          </a:xfrm>
          <a:prstGeom prst="rect">
            <a:avLst/>
          </a:prstGeom>
          <a:noFill/>
        </p:spPr>
      </p:pic>
      <p:sp>
        <p:nvSpPr>
          <p:cNvPr id="19" name="Content Placeholder 1"/>
          <p:cNvSpPr txBox="1">
            <a:spLocks/>
          </p:cNvSpPr>
          <p:nvPr/>
        </p:nvSpPr>
        <p:spPr>
          <a:xfrm>
            <a:off x="4800600" y="1066801"/>
            <a:ext cx="3581400" cy="2286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48200" y="914400"/>
            <a:ext cx="3657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Presumption: Award Made on Permissible Grounds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Make Sure Transcript is Available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A Slim Chance of Success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Rule 11 is Lurking About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172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724400" y="914400"/>
            <a:ext cx="39624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Expungement Relief Difficult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Panel Must Hold a Hearing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Panel Must Conclude a Rule 2080 Ground is Met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Movant Must Pay Forum Fees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Rule 12805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Take Away: Very Difficult to Achieve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3400" y="1066800"/>
            <a:ext cx="3886200" cy="50928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724400" y="1143000"/>
            <a:ext cx="3810000" cy="51690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5800" y="914401"/>
            <a:ext cx="38862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 Important to a Regulated Person if a $15,000+ Settlement </a:t>
            </a:r>
            <a:r>
              <a:rPr lang="en-US" dirty="0" smtClean="0"/>
              <a:t>i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Paid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Clients or Potential Clients Can Access Claim History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Accessible on FINRA Website, “BrokerCheck”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16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Expungement Grounds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 Order Required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Generally FINRA Must be Joined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Requires Proof: (a) Claim is Impossible or Clearly Erroneous, (b) Respondent was Not Involved, or (c) Claim is False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Rule 2080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048000"/>
            <a:ext cx="1676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C:\Users\cjensen\AppData\Local\Microsoft\Windows\Temporary Internet Files\Content.IE5\9HQL7X4J\MC90043468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733800"/>
            <a:ext cx="1600200" cy="1626737"/>
          </a:xfrm>
          <a:prstGeom prst="rect">
            <a:avLst/>
          </a:prstGeom>
          <a:noFill/>
        </p:spPr>
      </p:pic>
      <p:sp>
        <p:nvSpPr>
          <p:cNvPr id="11" name="Title 5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Expungement of Adverse Outcomes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381000" y="228600"/>
            <a:ext cx="83058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76600" y="6172200"/>
            <a:ext cx="434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September 18-19, 2014, The Westin Georgetown, Washington, D.C.</a:t>
            </a:r>
            <a:endParaRPr lang="en-US" sz="1100" dirty="0"/>
          </a:p>
        </p:txBody>
      </p:sp>
    </p:spTree>
    <p:controls>
      <p:control spid="41987" name="ShockwaveFlash1" r:id="rId2" imgW="5029200" imgH="32767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4038600" cy="509289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Financial Industry Regulatory Authority</a:t>
            </a:r>
          </a:p>
          <a:p>
            <a:r>
              <a:rPr lang="en-US" sz="1600" dirty="0" smtClean="0"/>
              <a:t>FINRA is a Self Regulatory Organization Authorized by the 1934 Exchange Act</a:t>
            </a:r>
          </a:p>
          <a:p>
            <a:r>
              <a:rPr lang="en-US" sz="1600" dirty="0" smtClean="0"/>
              <a:t>Successor to the National Association of Securities Dealers (“NASD”)</a:t>
            </a:r>
          </a:p>
          <a:p>
            <a:r>
              <a:rPr lang="en-US" sz="1600" dirty="0" smtClean="0"/>
              <a:t>Established to Enforce Standards of Conduct of Broker-Dealers and Their Registered Representatives</a:t>
            </a:r>
          </a:p>
          <a:p>
            <a:r>
              <a:rPr lang="en-US" sz="1600" dirty="0" smtClean="0"/>
              <a:t>It Promulgates Rules for Broker Conduct, Discipline, and Reporting</a:t>
            </a:r>
          </a:p>
          <a:p>
            <a:r>
              <a:rPr lang="en-US" sz="1600" dirty="0" smtClean="0"/>
              <a:t>It Requires Representatives to Agree to Arbitration of Disputes</a:t>
            </a:r>
          </a:p>
          <a:p>
            <a:pPr lvl="1"/>
            <a:r>
              <a:rPr lang="en-US" sz="1400" dirty="0" smtClean="0"/>
              <a:t>Customer Disputes</a:t>
            </a:r>
          </a:p>
          <a:p>
            <a:pPr lvl="1"/>
            <a:r>
              <a:rPr lang="en-US" sz="1400" dirty="0" smtClean="0"/>
              <a:t>Employment Disputes</a:t>
            </a:r>
          </a:p>
          <a:p>
            <a:pPr lvl="1"/>
            <a:r>
              <a:rPr lang="en-US" sz="1400" dirty="0" smtClean="0"/>
              <a:t>Disputes Between Industry Entities</a:t>
            </a:r>
          </a:p>
          <a:p>
            <a:r>
              <a:rPr lang="en-US" sz="1600" dirty="0" smtClean="0"/>
              <a:t>It Enforces Arbitration Clauses in Broker-Dealer/Customer Agreements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What is FINRA?</a:t>
            </a:r>
            <a:endParaRPr lang="en-US" sz="2400" dirty="0">
              <a:effectLst/>
            </a:endParaRPr>
          </a:p>
        </p:txBody>
      </p:sp>
      <p:pic>
        <p:nvPicPr>
          <p:cNvPr id="7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096001"/>
            <a:ext cx="4191000" cy="3810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648200" y="1447800"/>
            <a:ext cx="3657600" cy="47118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00200"/>
            <a:ext cx="2856411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505200"/>
            <a:ext cx="2028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200400"/>
            <a:ext cx="27527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867400" y="4572000"/>
            <a:ext cx="1517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4B4"/>
                </a:solidFill>
              </a:rPr>
              <a:t>www.finra.org</a:t>
            </a:r>
          </a:p>
          <a:p>
            <a:endParaRPr 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3810000"/>
            <a:ext cx="2495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4038600" cy="5016691"/>
          </a:xfrm>
        </p:spPr>
        <p:txBody>
          <a:bodyPr>
            <a:normAutofit/>
          </a:bodyPr>
          <a:lstStyle/>
          <a:p>
            <a:r>
              <a:rPr lang="en-US" sz="1700" dirty="0" smtClean="0"/>
              <a:t>Arbitration of Securities Customer Disputes is Required:</a:t>
            </a:r>
          </a:p>
          <a:p>
            <a:pPr lvl="1"/>
            <a:r>
              <a:rPr lang="en-US" sz="1600" dirty="0" smtClean="0"/>
              <a:t>By Written Agreement</a:t>
            </a:r>
          </a:p>
          <a:p>
            <a:pPr lvl="1"/>
            <a:r>
              <a:rPr lang="en-US" sz="1600" dirty="0" smtClean="0"/>
              <a:t>If Requested By Customer</a:t>
            </a:r>
          </a:p>
          <a:p>
            <a:pPr lvl="1"/>
            <a:r>
              <a:rPr lang="en-US" sz="1600" dirty="0" smtClean="0"/>
              <a:t>Rule 12200</a:t>
            </a:r>
          </a:p>
          <a:p>
            <a:r>
              <a:rPr lang="en-US" sz="1700" dirty="0" smtClean="0"/>
              <a:t>What Claims are Not Arbitrable?</a:t>
            </a:r>
          </a:p>
          <a:p>
            <a:pPr lvl="1"/>
            <a:r>
              <a:rPr lang="en-US" sz="1600" dirty="0" smtClean="0"/>
              <a:t>Class Action Claims (Rule 12204)</a:t>
            </a:r>
          </a:p>
          <a:p>
            <a:pPr lvl="1"/>
            <a:r>
              <a:rPr lang="en-US" sz="1600" dirty="0" smtClean="0"/>
              <a:t>Shareholder Derivative Actions (Rule 12205)</a:t>
            </a:r>
          </a:p>
          <a:p>
            <a:r>
              <a:rPr lang="en-US" sz="1700" dirty="0" smtClean="0"/>
              <a:t>Claimant Filing Fees Range from $50 to $1,800 (Rule 12900)</a:t>
            </a:r>
          </a:p>
          <a:p>
            <a:r>
              <a:rPr lang="en-US" sz="1700" dirty="0" smtClean="0"/>
              <a:t>FINRA Members Must Pay Filing Fees Ranging from $150 to $3,750 (Rule 12901)</a:t>
            </a:r>
          </a:p>
          <a:p>
            <a:r>
              <a:rPr lang="en-US" sz="1700" dirty="0" smtClean="0"/>
              <a:t>Commenced by Claimant Filing with FINRA of a Submission Agreement and a Statement of Claim (Rule 12302)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FINRA Arbitration: Initial Steps</a:t>
            </a:r>
            <a:endParaRPr lang="en-US" sz="2400" dirty="0">
              <a:effectLst/>
            </a:endParaRPr>
          </a:p>
        </p:txBody>
      </p:sp>
      <p:pic>
        <p:nvPicPr>
          <p:cNvPr id="7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096001"/>
            <a:ext cx="4191000" cy="3810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648200" y="1447800"/>
            <a:ext cx="3657600" cy="47118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48200" y="990600"/>
            <a:ext cx="38100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648200" y="990600"/>
            <a:ext cx="3886200" cy="49530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Respondents Must Serve Within 45 Days a Submission Agreement and an Answer (Rule 12303)</a:t>
            </a:r>
          </a:p>
          <a:p>
            <a:pPr marL="36576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Answer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Ignore Notice Pleading (Court) Rules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Never Use a General Denial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 May Bar Defenses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700" dirty="0" smtClean="0"/>
              <a:t>Rule 12308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Explain Your Liability Defense in Detail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Explain Your Damages Defense in Detail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Attach Key Exhibits that are Vital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Try to Influence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Panel Early 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baseline="0" dirty="0" smtClean="0"/>
              <a:t>May</a:t>
            </a:r>
            <a:r>
              <a:rPr lang="en-US" dirty="0" smtClean="0"/>
              <a:t> be Narrative in Nature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the Time for String Cites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A Balance of Detail and Brevity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4191000" cy="5016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600" u="sng" dirty="0" smtClean="0"/>
              <a:t>Statutes/Common Law</a:t>
            </a:r>
          </a:p>
          <a:p>
            <a:r>
              <a:rPr lang="en-US" sz="1600" dirty="0" smtClean="0"/>
              <a:t>Securities Act of 1933</a:t>
            </a:r>
          </a:p>
          <a:p>
            <a:r>
              <a:rPr lang="en-US" sz="1600" dirty="0" smtClean="0"/>
              <a:t>Securities Exchange Act of 1934</a:t>
            </a:r>
          </a:p>
          <a:p>
            <a:r>
              <a:rPr lang="en-US" sz="1600" dirty="0" smtClean="0"/>
              <a:t>Investment Company Act of 1940</a:t>
            </a:r>
          </a:p>
          <a:p>
            <a:r>
              <a:rPr lang="en-US" sz="1600" dirty="0" smtClean="0"/>
              <a:t>Investment Advisors Act</a:t>
            </a:r>
          </a:p>
          <a:p>
            <a:r>
              <a:rPr lang="en-US" sz="1600" dirty="0" smtClean="0"/>
              <a:t>Sarbanes-Oxley Act of 2002</a:t>
            </a:r>
          </a:p>
          <a:p>
            <a:r>
              <a:rPr lang="en-US" sz="1600" dirty="0" smtClean="0"/>
              <a:t>ERISA</a:t>
            </a:r>
          </a:p>
          <a:p>
            <a:r>
              <a:rPr lang="en-US" sz="1600" dirty="0" smtClean="0"/>
              <a:t>S.E.C. Rule 10b-5</a:t>
            </a:r>
          </a:p>
          <a:p>
            <a:r>
              <a:rPr lang="en-US" sz="1600" dirty="0" smtClean="0"/>
              <a:t>RICO</a:t>
            </a:r>
          </a:p>
          <a:p>
            <a:r>
              <a:rPr lang="en-US" sz="1600" dirty="0" smtClean="0"/>
              <a:t>State “Blue Sky” Laws</a:t>
            </a:r>
          </a:p>
          <a:p>
            <a:r>
              <a:rPr lang="en-US" sz="1600" dirty="0" smtClean="0"/>
              <a:t>State Insurance Agent Laws</a:t>
            </a:r>
          </a:p>
          <a:p>
            <a:r>
              <a:rPr lang="en-US" sz="1600" dirty="0" smtClean="0"/>
              <a:t>Common Law Fraud/Negligent Misrepresentation</a:t>
            </a:r>
          </a:p>
          <a:p>
            <a:r>
              <a:rPr lang="en-US" sz="1600" dirty="0" smtClean="0"/>
              <a:t>Deceptive Trade Practices Acts</a:t>
            </a:r>
          </a:p>
          <a:p>
            <a:r>
              <a:rPr lang="en-US" sz="1600" dirty="0" smtClean="0"/>
              <a:t>Breach of Fiduciary Duty</a:t>
            </a:r>
          </a:p>
          <a:p>
            <a:r>
              <a:rPr lang="en-US" sz="1600" dirty="0" smtClean="0"/>
              <a:t>Breach of Contract</a:t>
            </a:r>
          </a:p>
          <a:p>
            <a:r>
              <a:rPr lang="en-US" sz="1600" dirty="0" smtClean="0"/>
              <a:t>Professional Negligence </a:t>
            </a:r>
          </a:p>
          <a:p>
            <a:pPr algn="ctr">
              <a:buNone/>
            </a:pPr>
            <a:endParaRPr lang="en-US" sz="1600" u="sng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What Laws/Rules Might the Claims Involve?</a:t>
            </a:r>
            <a:endParaRPr lang="en-US" sz="2400" dirty="0">
              <a:effectLst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096001"/>
            <a:ext cx="4267200" cy="3810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6096000"/>
            <a:ext cx="1009650" cy="457708"/>
          </a:xfrm>
          <a:prstGeom prst="rect">
            <a:avLst/>
          </a:prstGeom>
          <a:noFill/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4572000" y="1066800"/>
            <a:ext cx="3962400" cy="50928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FINRA Rules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“Standards of Commercial Honor and Principles of Trade Rule”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Rule 2010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“Fair Dealing With Customers” Rule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 2111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“Know Your Customer” Rule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 2090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Investment “Suitability” Rule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 2111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 of the Law/Rules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noProof="0" dirty="0" smtClean="0"/>
              <a:t>To Prevent Fraud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Prevent</a:t>
            </a:r>
            <a:r>
              <a:rPr kumimoji="0" lang="en-US" sz="16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Unfairness to Customers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600" baseline="0" noProof="0" dirty="0" smtClean="0"/>
              <a:t>To Maintain</a:t>
            </a:r>
            <a:r>
              <a:rPr lang="en-US" sz="1600" noProof="0" dirty="0" smtClean="0"/>
              <a:t> Market Integrity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4038600" cy="4800601"/>
          </a:xfrm>
          <a:noFill/>
        </p:spPr>
        <p:txBody>
          <a:bodyPr>
            <a:normAutofit fontScale="92500"/>
          </a:bodyPr>
          <a:lstStyle/>
          <a:p>
            <a:r>
              <a:rPr lang="en-US" sz="1800" dirty="0" smtClean="0"/>
              <a:t>Portfolio Churning or Overtrading</a:t>
            </a:r>
          </a:p>
          <a:p>
            <a:r>
              <a:rPr lang="en-US" sz="1800" dirty="0" smtClean="0"/>
              <a:t>Overexposure to Thin Market Investments</a:t>
            </a:r>
          </a:p>
          <a:p>
            <a:r>
              <a:rPr lang="en-US" sz="1800" dirty="0" smtClean="0"/>
              <a:t>High Commission Product Focus</a:t>
            </a:r>
          </a:p>
          <a:p>
            <a:r>
              <a:rPr lang="en-US" sz="1800" dirty="0" smtClean="0"/>
              <a:t>Investments Unsuitable  for the Customer (</a:t>
            </a:r>
            <a:r>
              <a:rPr lang="en-US" sz="1800" i="1" dirty="0" smtClean="0"/>
              <a:t>Most Frequent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Margin Call Account Stress/Liquidation</a:t>
            </a:r>
          </a:p>
          <a:p>
            <a:r>
              <a:rPr lang="en-US" sz="1800" dirty="0" smtClean="0"/>
              <a:t>Unauthorized Trading</a:t>
            </a:r>
          </a:p>
          <a:p>
            <a:r>
              <a:rPr lang="en-US" sz="1800" dirty="0" smtClean="0"/>
              <a:t>Failure of BD or IA to Supervise</a:t>
            </a:r>
          </a:p>
          <a:p>
            <a:r>
              <a:rPr lang="en-US" sz="1800" dirty="0" smtClean="0"/>
              <a:t>Misrepresentation/Omission of Risk in Product Advocacy</a:t>
            </a:r>
          </a:p>
          <a:p>
            <a:r>
              <a:rPr lang="en-US" sz="1800" dirty="0" smtClean="0"/>
              <a:t>Inattentiveness to Customer Requests</a:t>
            </a:r>
          </a:p>
          <a:p>
            <a:r>
              <a:rPr lang="en-US" sz="1800" dirty="0" smtClean="0"/>
              <a:t>Self Dealing</a:t>
            </a:r>
          </a:p>
          <a:p>
            <a:r>
              <a:rPr lang="en-US" sz="1800" dirty="0" smtClean="0"/>
              <a:t>Securities Price Manipulation</a:t>
            </a:r>
          </a:p>
          <a:p>
            <a:r>
              <a:rPr lang="en-US" sz="1800" dirty="0" smtClean="0"/>
              <a:t>“Frontrunning “(Trade Execution for Broker Ahead of Customer Order)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What Claims Contexts Are Seen?</a:t>
            </a:r>
            <a:endParaRPr lang="en-US" sz="2400" dirty="0">
              <a:effectLst/>
            </a:endParaRPr>
          </a:p>
        </p:txBody>
      </p:sp>
      <p:pic>
        <p:nvPicPr>
          <p:cNvPr id="7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096001"/>
            <a:ext cx="4343400" cy="3810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648200" y="990600"/>
            <a:ext cx="3657600" cy="5169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 Failure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Broker Ignorance/Negligence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Forgery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Sales by Unregistered Broker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Sales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Unregistered Securities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ERISA Claims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“Selling Away” Claims (Sales of Products Not Marketed by the BD)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Manipulation or “Chop Shop” Sales (Excessive Spread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Markups)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Trading Cases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1700" dirty="0" smtClean="0"/>
              <a:t>Misappropriation of Portfolio Assets by the Representative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Breakpoint Sales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57912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David E. Robbins,</a:t>
            </a:r>
            <a:r>
              <a:rPr lang="en-US" dirty="0" smtClean="0"/>
              <a:t> </a:t>
            </a:r>
            <a:r>
              <a:rPr lang="en-US" sz="1200" i="1" dirty="0" smtClean="0"/>
              <a:t>Securities Arbitration Procedure Manual</a:t>
            </a:r>
            <a:r>
              <a:rPr lang="en-US" sz="1200" dirty="0" smtClean="0"/>
              <a:t>, ch. 5 (5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ed. 2013)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Defenses</a:t>
            </a:r>
            <a:endParaRPr lang="en-US" sz="2400" dirty="0">
              <a:effectLst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019801"/>
            <a:ext cx="4419600" cy="4572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https://pldf.site-ym.com/resource/collection/0AD4AE1F-56FC-4CB6-BFA6-AB7A1C17FB33/PLDF_pms300sma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996" cy="457200"/>
          </a:xfrm>
          <a:prstGeom prst="rect">
            <a:avLst/>
          </a:prstGeom>
          <a:noFill/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4038600" cy="46482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 Sophistication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Ratification – Receipt of Statements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Market Crash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en-US" sz="1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Pari Delicto</a:t>
            </a: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Similar Trading in Other Accounts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Failure to Mitigate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 Made the Decisions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Out of Pocket Loss Rule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Lack of Scienter (S.E.C. Rule 10(b)-5)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 Contributory Negligence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Impropriety of Hindsight Bias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Prospectus Defense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Rules: No Private Action Right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5867400"/>
            <a:ext cx="632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David E. Robbins, </a:t>
            </a:r>
            <a:r>
              <a:rPr lang="en-US" sz="1200" i="1" dirty="0" smtClean="0"/>
              <a:t>Securities Arbitration Procedures Manual</a:t>
            </a:r>
            <a:r>
              <a:rPr lang="en-US" sz="1200" dirty="0" smtClean="0"/>
              <a:t>,  </a:t>
            </a:r>
            <a:r>
              <a:rPr lang="en-US" sz="1200" dirty="0" smtClean="0">
                <a:latin typeface="Calibri"/>
              </a:rPr>
              <a:t>§5-7  to §5-17 (5</a:t>
            </a:r>
            <a:r>
              <a:rPr lang="en-US" sz="1200" baseline="30000" dirty="0" smtClean="0">
                <a:latin typeface="Calibri"/>
              </a:rPr>
              <a:t>th</a:t>
            </a:r>
            <a:r>
              <a:rPr lang="en-US" sz="1200" dirty="0" smtClean="0">
                <a:latin typeface="Calibri"/>
              </a:rPr>
              <a:t> ed.  2009)</a:t>
            </a:r>
            <a:endParaRPr lang="en-US" sz="1200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648200" y="990600"/>
            <a:ext cx="3886200" cy="480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 Directed Trades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Customer Objections When Account Rose in Value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No Causation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Broker Acted in Good Faith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BD Supervised Adequately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 Knew Losses Were Possible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Customer Observed Volatility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“Eligible” Claims: Those Within 6 Years of Occurrence or Event (Rule 12206)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Court Action Not Foreclosed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Motion Loss may Mean Fees, Costs and Sanctions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Arbitrator Number and Selection</a:t>
            </a:r>
            <a:endParaRPr lang="en-US" sz="2400" dirty="0">
              <a:effectLst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00400" y="6096001"/>
            <a:ext cx="4419600" cy="381000"/>
          </a:xfrm>
        </p:spPr>
        <p:txBody>
          <a:bodyPr/>
          <a:lstStyle/>
          <a:p>
            <a:pPr algn="l"/>
            <a:r>
              <a:rPr lang="en-US" sz="1200" dirty="0" smtClean="0">
                <a:ea typeface="Verdana" pitchFamily="34" charset="0"/>
                <a:cs typeface="Verdana" pitchFamily="34" charset="0"/>
              </a:rPr>
              <a:t>September 18, 2014, The Westin Georgetown, Washington, D.C.</a:t>
            </a:r>
            <a:endParaRPr lang="en-US" sz="1100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" descr="https://pldf.site-ym.com/resource/collection/0AD4AE1F-56FC-4CB6-BFA6-AB7A1C17FB33/PLDF_pms300sma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996" cy="457200"/>
          </a:xfrm>
          <a:prstGeom prst="rect">
            <a:avLst/>
          </a:prstGeom>
          <a:noFill/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4038600" cy="50292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Arbitrators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Claims of $50,000 or Less: 1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Claims of More than $50,000 Up to $100,000:  1 Unless All Agree to 3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Claims of More than $100,000: 3 Unless All Agree to 1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Rule 12401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u="sng" dirty="0" smtClean="0"/>
              <a:t>Types of Arbitrators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Chair-Qualified Public Arbitrator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Public Arbitrator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dirty="0" smtClean="0"/>
              <a:t>Non-Public Arbitrator</a:t>
            </a:r>
          </a:p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Selection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FINRA Maintains a Neutral List Selection Roster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Selected Arbitrator May be Challenged for Partiality/Bias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1600" dirty="0" smtClean="0"/>
              <a:t>Rules 12406, 12407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990600"/>
            <a:ext cx="3962400" cy="6350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u="sng" dirty="0" smtClean="0"/>
              <a:t>Candidate Disclosures/Strikes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1 Arbitrator Cases: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Parties are Given a List of 10 Candidates from the Chairperson Roster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Candidates Make Disclosures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Strikes/Rankings Occur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3 Arbitrator Cases: 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Parties are Given  Lists of 10 Candidates from Each of the Chairperson, Public and Non-Public Arbitrator Rosters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Candidates Make Disclosures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Strikes/Rankings Occur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dirty="0" smtClean="0"/>
              <a:t>Rules 12400 to 12405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4191000" cy="478809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Arbitrator/Panel May Interpret and Determine Applicability of All Provisions of the Code</a:t>
            </a:r>
          </a:p>
          <a:p>
            <a:pPr lvl="1"/>
            <a:r>
              <a:rPr lang="en-US" sz="1600" dirty="0" smtClean="0"/>
              <a:t>Rule 12409</a:t>
            </a:r>
          </a:p>
          <a:p>
            <a:r>
              <a:rPr lang="en-US" sz="1800" dirty="0" smtClean="0"/>
              <a:t>Majority Vote Wins in 3-Arbitrator Panels</a:t>
            </a:r>
          </a:p>
          <a:p>
            <a:pPr lvl="1"/>
            <a:r>
              <a:rPr lang="en-US" sz="1600" dirty="0" smtClean="0"/>
              <a:t>Rule 12410</a:t>
            </a:r>
          </a:p>
          <a:p>
            <a:pPr algn="ctr">
              <a:buNone/>
            </a:pPr>
            <a:r>
              <a:rPr lang="en-US" sz="1800" u="sng" dirty="0" smtClean="0"/>
              <a:t>Helpful Resources</a:t>
            </a:r>
          </a:p>
          <a:p>
            <a:r>
              <a:rPr lang="en-US" sz="1800" dirty="0" smtClean="0"/>
              <a:t>The FINRA Arbitrator’s Manual, and: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69620-9183-4804-BDA3-D3164600EB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Arbitrator (Panel) Jurisdiction </a:t>
            </a:r>
            <a:endParaRPr lang="en-US" sz="2400" dirty="0">
              <a:effectLst/>
            </a:endParaRPr>
          </a:p>
        </p:txBody>
      </p:sp>
      <p:pic>
        <p:nvPicPr>
          <p:cNvPr id="7" name="Picture 2" descr="https://pldf.site-ym.com/resource/collection/0AD4AE1F-56FC-4CB6-BFA6-AB7A1C17FB33/PLDF_pms300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6096000"/>
            <a:ext cx="1009650" cy="45770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124200" y="6172200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September 18-19, 2014, The Westin Georgetown, Washington, D.C.</a:t>
            </a:r>
            <a:endParaRPr lang="en-US" sz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14800"/>
            <a:ext cx="3062288" cy="176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2286000"/>
            <a:ext cx="2196084" cy="184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2">
      <a:dk1>
        <a:srgbClr val="000000"/>
      </a:dk1>
      <a:lt1>
        <a:srgbClr val="FFFFFF"/>
      </a:lt1>
      <a:dk2>
        <a:srgbClr val="003498"/>
      </a:dk2>
      <a:lt2>
        <a:srgbClr val="FFFFFF"/>
      </a:lt2>
      <a:accent1>
        <a:srgbClr val="003498"/>
      </a:accent1>
      <a:accent2>
        <a:srgbClr val="000000"/>
      </a:accent2>
      <a:accent3>
        <a:srgbClr val="AEBAD5"/>
      </a:accent3>
      <a:accent4>
        <a:srgbClr val="FF0000"/>
      </a:accent4>
      <a:accent5>
        <a:srgbClr val="008000"/>
      </a:accent5>
      <a:accent6>
        <a:srgbClr val="FFE635"/>
      </a:accent6>
      <a:hlink>
        <a:srgbClr val="002060"/>
      </a:hlink>
      <a:folHlink>
        <a:srgbClr val="2F7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7896</TotalTime>
  <Words>2703</Words>
  <Application>Microsoft Office PowerPoint</Application>
  <PresentationFormat>On-screen Show (4:3)</PresentationFormat>
  <Paragraphs>515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Defense of Investment Professionals:  Securities Litigation in the FINRA Arbitration Setting</vt:lpstr>
      <vt:lpstr>Investment Professionals Exposed to Claims</vt:lpstr>
      <vt:lpstr>What is FINRA?</vt:lpstr>
      <vt:lpstr>FINRA Arbitration: Initial Steps</vt:lpstr>
      <vt:lpstr>What Laws/Rules Might the Claims Involve?</vt:lpstr>
      <vt:lpstr>What Claims Contexts Are Seen?</vt:lpstr>
      <vt:lpstr>Defenses</vt:lpstr>
      <vt:lpstr>Arbitrator Number and Selection</vt:lpstr>
      <vt:lpstr>Arbitrator (Panel) Jurisdiction </vt:lpstr>
      <vt:lpstr>What Happens Next Procedurally?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PLDF</dc:creator>
  <cp:lastModifiedBy>Thomas Jensen</cp:lastModifiedBy>
  <cp:revision>245</cp:revision>
  <dcterms:created xsi:type="dcterms:W3CDTF">2013-08-06T12:30:13Z</dcterms:created>
  <dcterms:modified xsi:type="dcterms:W3CDTF">2014-10-03T15:21:21Z</dcterms:modified>
</cp:coreProperties>
</file>