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85" r:id="rId3"/>
    <p:sldId id="287" r:id="rId4"/>
    <p:sldId id="288" r:id="rId5"/>
    <p:sldId id="289" r:id="rId6"/>
    <p:sldId id="290" r:id="rId7"/>
    <p:sldId id="291" r:id="rId8"/>
    <p:sldId id="292" r:id="rId9"/>
    <p:sldId id="293" r:id="rId10"/>
    <p:sldId id="297" r:id="rId11"/>
    <p:sldId id="306" r:id="rId12"/>
    <p:sldId id="294" r:id="rId13"/>
    <p:sldId id="295" r:id="rId14"/>
    <p:sldId id="329" r:id="rId15"/>
    <p:sldId id="296" r:id="rId16"/>
    <p:sldId id="304" r:id="rId17"/>
    <p:sldId id="313" r:id="rId18"/>
    <p:sldId id="314" r:id="rId19"/>
    <p:sldId id="319" r:id="rId20"/>
    <p:sldId id="322" r:id="rId21"/>
    <p:sldId id="323" r:id="rId22"/>
    <p:sldId id="324" r:id="rId23"/>
    <p:sldId id="320" r:id="rId24"/>
    <p:sldId id="321" r:id="rId25"/>
    <p:sldId id="326" r:id="rId26"/>
    <p:sldId id="327" r:id="rId27"/>
    <p:sldId id="328" r:id="rId28"/>
    <p:sldId id="330" r:id="rId29"/>
    <p:sldId id="332" r:id="rId30"/>
    <p:sldId id="333" r:id="rId31"/>
    <p:sldId id="331" r:id="rId32"/>
    <p:sldId id="334" r:id="rId33"/>
    <p:sldId id="335" r:id="rId34"/>
    <p:sldId id="336" r:id="rId35"/>
    <p:sldId id="337" r:id="rId36"/>
    <p:sldId id="338" r:id="rId37"/>
    <p:sldId id="339" r:id="rId38"/>
    <p:sldId id="340" r:id="rId39"/>
    <p:sldId id="343" r:id="rId40"/>
    <p:sldId id="344" r:id="rId41"/>
    <p:sldId id="345" r:id="rId42"/>
    <p:sldId id="348" r:id="rId43"/>
    <p:sldId id="349" r:id="rId44"/>
    <p:sldId id="283" r:id="rId4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Lucida Sans Unicode" panose="020B0602030504020204" pitchFamily="34" charset="0"/>
        <a:ea typeface="+mn-ea"/>
        <a:cs typeface="+mn-cs"/>
      </a:defRPr>
    </a:lvl1pPr>
    <a:lvl2pPr marL="457200" algn="l" rtl="0" eaLnBrk="0" fontAlgn="base" hangingPunct="0">
      <a:spcBef>
        <a:spcPct val="0"/>
      </a:spcBef>
      <a:spcAft>
        <a:spcPct val="0"/>
      </a:spcAft>
      <a:defRPr kern="1200">
        <a:solidFill>
          <a:schemeClr val="tx1"/>
        </a:solidFill>
        <a:latin typeface="Lucida Sans Unicode" panose="020B0602030504020204" pitchFamily="34" charset="0"/>
        <a:ea typeface="+mn-ea"/>
        <a:cs typeface="+mn-cs"/>
      </a:defRPr>
    </a:lvl2pPr>
    <a:lvl3pPr marL="914400" algn="l" rtl="0" eaLnBrk="0" fontAlgn="base" hangingPunct="0">
      <a:spcBef>
        <a:spcPct val="0"/>
      </a:spcBef>
      <a:spcAft>
        <a:spcPct val="0"/>
      </a:spcAft>
      <a:defRPr kern="1200">
        <a:solidFill>
          <a:schemeClr val="tx1"/>
        </a:solidFill>
        <a:latin typeface="Lucida Sans Unicode" panose="020B0602030504020204" pitchFamily="34" charset="0"/>
        <a:ea typeface="+mn-ea"/>
        <a:cs typeface="+mn-cs"/>
      </a:defRPr>
    </a:lvl3pPr>
    <a:lvl4pPr marL="1371600" algn="l" rtl="0" eaLnBrk="0" fontAlgn="base" hangingPunct="0">
      <a:spcBef>
        <a:spcPct val="0"/>
      </a:spcBef>
      <a:spcAft>
        <a:spcPct val="0"/>
      </a:spcAft>
      <a:defRPr kern="1200">
        <a:solidFill>
          <a:schemeClr val="tx1"/>
        </a:solidFill>
        <a:latin typeface="Lucida Sans Unicode" panose="020B0602030504020204" pitchFamily="34" charset="0"/>
        <a:ea typeface="+mn-ea"/>
        <a:cs typeface="+mn-cs"/>
      </a:defRPr>
    </a:lvl4pPr>
    <a:lvl5pPr marL="1828800" algn="l" rtl="0" eaLnBrk="0" fontAlgn="base" hangingPunct="0">
      <a:spcBef>
        <a:spcPct val="0"/>
      </a:spcBef>
      <a:spcAft>
        <a:spcPct val="0"/>
      </a:spcAft>
      <a:defRPr kern="1200">
        <a:solidFill>
          <a:schemeClr val="tx1"/>
        </a:solidFill>
        <a:latin typeface="Lucida Sans Unicode" panose="020B0602030504020204" pitchFamily="34" charset="0"/>
        <a:ea typeface="+mn-ea"/>
        <a:cs typeface="+mn-cs"/>
      </a:defRPr>
    </a:lvl5pPr>
    <a:lvl6pPr marL="2286000" algn="l" defTabSz="914400" rtl="0" eaLnBrk="1" latinLnBrk="0" hangingPunct="1">
      <a:defRPr kern="1200">
        <a:solidFill>
          <a:schemeClr val="tx1"/>
        </a:solidFill>
        <a:latin typeface="Lucida Sans Unicode" panose="020B0602030504020204" pitchFamily="34" charset="0"/>
        <a:ea typeface="+mn-ea"/>
        <a:cs typeface="+mn-cs"/>
      </a:defRPr>
    </a:lvl6pPr>
    <a:lvl7pPr marL="2743200" algn="l" defTabSz="914400" rtl="0" eaLnBrk="1" latinLnBrk="0" hangingPunct="1">
      <a:defRPr kern="1200">
        <a:solidFill>
          <a:schemeClr val="tx1"/>
        </a:solidFill>
        <a:latin typeface="Lucida Sans Unicode" panose="020B0602030504020204" pitchFamily="34" charset="0"/>
        <a:ea typeface="+mn-ea"/>
        <a:cs typeface="+mn-cs"/>
      </a:defRPr>
    </a:lvl7pPr>
    <a:lvl8pPr marL="3200400" algn="l" defTabSz="914400" rtl="0" eaLnBrk="1" latinLnBrk="0" hangingPunct="1">
      <a:defRPr kern="1200">
        <a:solidFill>
          <a:schemeClr val="tx1"/>
        </a:solidFill>
        <a:latin typeface="Lucida Sans Unicode" panose="020B0602030504020204" pitchFamily="34" charset="0"/>
        <a:ea typeface="+mn-ea"/>
        <a:cs typeface="+mn-cs"/>
      </a:defRPr>
    </a:lvl8pPr>
    <a:lvl9pPr marL="3657600" algn="l" defTabSz="914400" rtl="0" eaLnBrk="1" latinLnBrk="0" hangingPunct="1">
      <a:defRPr kern="1200">
        <a:solidFill>
          <a:schemeClr val="tx1"/>
        </a:solidFill>
        <a:latin typeface="Lucida Sans Unicode" panose="020B06020305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61547" autoAdjust="0"/>
  </p:normalViewPr>
  <p:slideViewPr>
    <p:cSldViewPr>
      <p:cViewPr varScale="1">
        <p:scale>
          <a:sx n="69" d="100"/>
          <a:sy n="69" d="100"/>
        </p:scale>
        <p:origin x="235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1484CB1-D076-4FED-AA7F-43F96025D00D}" type="datetimeFigureOut">
              <a:rPr lang="en-US" smtClean="0"/>
              <a:t>3/1/2019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C539FF8-DEC4-4F57-858F-DBF7C1DC742A}" type="slidenum">
              <a:rPr lang="en-US" smtClean="0"/>
              <a:t>‹#›</a:t>
            </a:fld>
            <a:endParaRPr lang="en-US" dirty="0"/>
          </a:p>
        </p:txBody>
      </p:sp>
    </p:spTree>
    <p:extLst>
      <p:ext uri="{BB962C8B-B14F-4D97-AF65-F5344CB8AC3E}">
        <p14:creationId xmlns:p14="http://schemas.microsoft.com/office/powerpoint/2010/main" val="1252634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a:t>
            </a:fld>
            <a:endParaRPr lang="en-US" dirty="0"/>
          </a:p>
        </p:txBody>
      </p:sp>
    </p:spTree>
    <p:extLst>
      <p:ext uri="{BB962C8B-B14F-4D97-AF65-F5344CB8AC3E}">
        <p14:creationId xmlns:p14="http://schemas.microsoft.com/office/powerpoint/2010/main" val="3160385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10</a:t>
            </a:fld>
            <a:endParaRPr lang="en-US" dirty="0"/>
          </a:p>
        </p:txBody>
      </p:sp>
    </p:spTree>
    <p:extLst>
      <p:ext uri="{BB962C8B-B14F-4D97-AF65-F5344CB8AC3E}">
        <p14:creationId xmlns:p14="http://schemas.microsoft.com/office/powerpoint/2010/main" val="2201111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11</a:t>
            </a:fld>
            <a:endParaRPr lang="en-US" dirty="0"/>
          </a:p>
        </p:txBody>
      </p:sp>
    </p:spTree>
    <p:extLst>
      <p:ext uri="{BB962C8B-B14F-4D97-AF65-F5344CB8AC3E}">
        <p14:creationId xmlns:p14="http://schemas.microsoft.com/office/powerpoint/2010/main" val="380067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12</a:t>
            </a:fld>
            <a:endParaRPr lang="en-US" dirty="0"/>
          </a:p>
        </p:txBody>
      </p:sp>
    </p:spTree>
    <p:extLst>
      <p:ext uri="{BB962C8B-B14F-4D97-AF65-F5344CB8AC3E}">
        <p14:creationId xmlns:p14="http://schemas.microsoft.com/office/powerpoint/2010/main" val="1447303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23"/>
              </a:spcAft>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13</a:t>
            </a:fld>
            <a:endParaRPr lang="en-US" dirty="0"/>
          </a:p>
        </p:txBody>
      </p:sp>
    </p:spTree>
    <p:extLst>
      <p:ext uri="{BB962C8B-B14F-4D97-AF65-F5344CB8AC3E}">
        <p14:creationId xmlns:p14="http://schemas.microsoft.com/office/powerpoint/2010/main" val="2054603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14</a:t>
            </a:fld>
            <a:endParaRPr lang="en-US" dirty="0"/>
          </a:p>
        </p:txBody>
      </p:sp>
    </p:spTree>
    <p:extLst>
      <p:ext uri="{BB962C8B-B14F-4D97-AF65-F5344CB8AC3E}">
        <p14:creationId xmlns:p14="http://schemas.microsoft.com/office/powerpoint/2010/main" val="944465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15</a:t>
            </a:fld>
            <a:endParaRPr lang="en-US" dirty="0"/>
          </a:p>
        </p:txBody>
      </p:sp>
    </p:spTree>
    <p:extLst>
      <p:ext uri="{BB962C8B-B14F-4D97-AF65-F5344CB8AC3E}">
        <p14:creationId xmlns:p14="http://schemas.microsoft.com/office/powerpoint/2010/main" val="3312290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16</a:t>
            </a:fld>
            <a:endParaRPr lang="en-US" dirty="0"/>
          </a:p>
        </p:txBody>
      </p:sp>
    </p:spTree>
    <p:extLst>
      <p:ext uri="{BB962C8B-B14F-4D97-AF65-F5344CB8AC3E}">
        <p14:creationId xmlns:p14="http://schemas.microsoft.com/office/powerpoint/2010/main" val="3698144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17</a:t>
            </a:fld>
            <a:endParaRPr lang="en-US" dirty="0"/>
          </a:p>
        </p:txBody>
      </p:sp>
    </p:spTree>
    <p:extLst>
      <p:ext uri="{BB962C8B-B14F-4D97-AF65-F5344CB8AC3E}">
        <p14:creationId xmlns:p14="http://schemas.microsoft.com/office/powerpoint/2010/main" val="3372965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18</a:t>
            </a:fld>
            <a:endParaRPr lang="en-US" dirty="0"/>
          </a:p>
        </p:txBody>
      </p:sp>
    </p:spTree>
    <p:extLst>
      <p:ext uri="{BB962C8B-B14F-4D97-AF65-F5344CB8AC3E}">
        <p14:creationId xmlns:p14="http://schemas.microsoft.com/office/powerpoint/2010/main" val="949868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19</a:t>
            </a:fld>
            <a:endParaRPr lang="en-US" dirty="0"/>
          </a:p>
        </p:txBody>
      </p:sp>
    </p:spTree>
    <p:extLst>
      <p:ext uri="{BB962C8B-B14F-4D97-AF65-F5344CB8AC3E}">
        <p14:creationId xmlns:p14="http://schemas.microsoft.com/office/powerpoint/2010/main" val="745422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a:t>
            </a:fld>
            <a:endParaRPr lang="en-US" dirty="0"/>
          </a:p>
        </p:txBody>
      </p:sp>
    </p:spTree>
    <p:extLst>
      <p:ext uri="{BB962C8B-B14F-4D97-AF65-F5344CB8AC3E}">
        <p14:creationId xmlns:p14="http://schemas.microsoft.com/office/powerpoint/2010/main" val="707439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20</a:t>
            </a:fld>
            <a:endParaRPr lang="en-US" dirty="0"/>
          </a:p>
        </p:txBody>
      </p:sp>
    </p:spTree>
    <p:extLst>
      <p:ext uri="{BB962C8B-B14F-4D97-AF65-F5344CB8AC3E}">
        <p14:creationId xmlns:p14="http://schemas.microsoft.com/office/powerpoint/2010/main" val="1441171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21</a:t>
            </a:fld>
            <a:endParaRPr lang="en-US" dirty="0"/>
          </a:p>
        </p:txBody>
      </p:sp>
    </p:spTree>
    <p:extLst>
      <p:ext uri="{BB962C8B-B14F-4D97-AF65-F5344CB8AC3E}">
        <p14:creationId xmlns:p14="http://schemas.microsoft.com/office/powerpoint/2010/main" val="995387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22</a:t>
            </a:fld>
            <a:endParaRPr lang="en-US" dirty="0"/>
          </a:p>
        </p:txBody>
      </p:sp>
    </p:spTree>
    <p:extLst>
      <p:ext uri="{BB962C8B-B14F-4D97-AF65-F5344CB8AC3E}">
        <p14:creationId xmlns:p14="http://schemas.microsoft.com/office/powerpoint/2010/main" val="2189116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23</a:t>
            </a:fld>
            <a:endParaRPr lang="en-US" dirty="0"/>
          </a:p>
        </p:txBody>
      </p:sp>
    </p:spTree>
    <p:extLst>
      <p:ext uri="{BB962C8B-B14F-4D97-AF65-F5344CB8AC3E}">
        <p14:creationId xmlns:p14="http://schemas.microsoft.com/office/powerpoint/2010/main" val="6177557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24</a:t>
            </a:fld>
            <a:endParaRPr lang="en-US" dirty="0"/>
          </a:p>
        </p:txBody>
      </p:sp>
    </p:spTree>
    <p:extLst>
      <p:ext uri="{BB962C8B-B14F-4D97-AF65-F5344CB8AC3E}">
        <p14:creationId xmlns:p14="http://schemas.microsoft.com/office/powerpoint/2010/main" val="27102917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25</a:t>
            </a:fld>
            <a:endParaRPr lang="en-US" dirty="0"/>
          </a:p>
        </p:txBody>
      </p:sp>
    </p:spTree>
    <p:extLst>
      <p:ext uri="{BB962C8B-B14F-4D97-AF65-F5344CB8AC3E}">
        <p14:creationId xmlns:p14="http://schemas.microsoft.com/office/powerpoint/2010/main" val="1384469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26</a:t>
            </a:fld>
            <a:endParaRPr lang="en-US" dirty="0"/>
          </a:p>
        </p:txBody>
      </p:sp>
    </p:spTree>
    <p:extLst>
      <p:ext uri="{BB962C8B-B14F-4D97-AF65-F5344CB8AC3E}">
        <p14:creationId xmlns:p14="http://schemas.microsoft.com/office/powerpoint/2010/main" val="37450121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27</a:t>
            </a:fld>
            <a:endParaRPr lang="en-US" dirty="0"/>
          </a:p>
        </p:txBody>
      </p:sp>
    </p:spTree>
    <p:extLst>
      <p:ext uri="{BB962C8B-B14F-4D97-AF65-F5344CB8AC3E}">
        <p14:creationId xmlns:p14="http://schemas.microsoft.com/office/powerpoint/2010/main" val="3184946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28</a:t>
            </a:fld>
            <a:endParaRPr lang="en-US" dirty="0"/>
          </a:p>
        </p:txBody>
      </p:sp>
    </p:spTree>
    <p:extLst>
      <p:ext uri="{BB962C8B-B14F-4D97-AF65-F5344CB8AC3E}">
        <p14:creationId xmlns:p14="http://schemas.microsoft.com/office/powerpoint/2010/main" val="21372529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29</a:t>
            </a:fld>
            <a:endParaRPr lang="en-US" dirty="0"/>
          </a:p>
        </p:txBody>
      </p:sp>
    </p:spTree>
    <p:extLst>
      <p:ext uri="{BB962C8B-B14F-4D97-AF65-F5344CB8AC3E}">
        <p14:creationId xmlns:p14="http://schemas.microsoft.com/office/powerpoint/2010/main" val="191026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a:t>
            </a:fld>
            <a:endParaRPr lang="en-US" dirty="0"/>
          </a:p>
        </p:txBody>
      </p:sp>
    </p:spTree>
    <p:extLst>
      <p:ext uri="{BB962C8B-B14F-4D97-AF65-F5344CB8AC3E}">
        <p14:creationId xmlns:p14="http://schemas.microsoft.com/office/powerpoint/2010/main" val="3614153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30</a:t>
            </a:fld>
            <a:endParaRPr lang="en-US" dirty="0"/>
          </a:p>
        </p:txBody>
      </p:sp>
    </p:spTree>
    <p:extLst>
      <p:ext uri="{BB962C8B-B14F-4D97-AF65-F5344CB8AC3E}">
        <p14:creationId xmlns:p14="http://schemas.microsoft.com/office/powerpoint/2010/main" val="21998214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31</a:t>
            </a:fld>
            <a:endParaRPr lang="en-US" dirty="0"/>
          </a:p>
        </p:txBody>
      </p:sp>
    </p:spTree>
    <p:extLst>
      <p:ext uri="{BB962C8B-B14F-4D97-AF65-F5344CB8AC3E}">
        <p14:creationId xmlns:p14="http://schemas.microsoft.com/office/powerpoint/2010/main" val="177436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32</a:t>
            </a:fld>
            <a:endParaRPr lang="en-US" dirty="0"/>
          </a:p>
        </p:txBody>
      </p:sp>
    </p:spTree>
    <p:extLst>
      <p:ext uri="{BB962C8B-B14F-4D97-AF65-F5344CB8AC3E}">
        <p14:creationId xmlns:p14="http://schemas.microsoft.com/office/powerpoint/2010/main" val="33223296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33</a:t>
            </a:fld>
            <a:endParaRPr lang="en-US" dirty="0"/>
          </a:p>
        </p:txBody>
      </p:sp>
    </p:spTree>
    <p:extLst>
      <p:ext uri="{BB962C8B-B14F-4D97-AF65-F5344CB8AC3E}">
        <p14:creationId xmlns:p14="http://schemas.microsoft.com/office/powerpoint/2010/main" val="15699376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34</a:t>
            </a:fld>
            <a:endParaRPr lang="en-US" dirty="0"/>
          </a:p>
        </p:txBody>
      </p:sp>
    </p:spTree>
    <p:extLst>
      <p:ext uri="{BB962C8B-B14F-4D97-AF65-F5344CB8AC3E}">
        <p14:creationId xmlns:p14="http://schemas.microsoft.com/office/powerpoint/2010/main" val="16966177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35</a:t>
            </a:fld>
            <a:endParaRPr lang="en-US" dirty="0"/>
          </a:p>
        </p:txBody>
      </p:sp>
    </p:spTree>
    <p:extLst>
      <p:ext uri="{BB962C8B-B14F-4D97-AF65-F5344CB8AC3E}">
        <p14:creationId xmlns:p14="http://schemas.microsoft.com/office/powerpoint/2010/main" val="40782902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36</a:t>
            </a:fld>
            <a:endParaRPr lang="en-US" dirty="0"/>
          </a:p>
        </p:txBody>
      </p:sp>
    </p:spTree>
    <p:extLst>
      <p:ext uri="{BB962C8B-B14F-4D97-AF65-F5344CB8AC3E}">
        <p14:creationId xmlns:p14="http://schemas.microsoft.com/office/powerpoint/2010/main" val="27795884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37</a:t>
            </a:fld>
            <a:endParaRPr lang="en-US" dirty="0"/>
          </a:p>
        </p:txBody>
      </p:sp>
    </p:spTree>
    <p:extLst>
      <p:ext uri="{BB962C8B-B14F-4D97-AF65-F5344CB8AC3E}">
        <p14:creationId xmlns:p14="http://schemas.microsoft.com/office/powerpoint/2010/main" val="30386163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38</a:t>
            </a:fld>
            <a:endParaRPr lang="en-US" dirty="0"/>
          </a:p>
        </p:txBody>
      </p:sp>
    </p:spTree>
    <p:extLst>
      <p:ext uri="{BB962C8B-B14F-4D97-AF65-F5344CB8AC3E}">
        <p14:creationId xmlns:p14="http://schemas.microsoft.com/office/powerpoint/2010/main" val="11522694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39</a:t>
            </a:fld>
            <a:endParaRPr lang="en-US" dirty="0"/>
          </a:p>
        </p:txBody>
      </p:sp>
    </p:spTree>
    <p:extLst>
      <p:ext uri="{BB962C8B-B14F-4D97-AF65-F5344CB8AC3E}">
        <p14:creationId xmlns:p14="http://schemas.microsoft.com/office/powerpoint/2010/main" val="2672642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4</a:t>
            </a:fld>
            <a:endParaRPr lang="en-US" dirty="0"/>
          </a:p>
        </p:txBody>
      </p:sp>
    </p:spTree>
    <p:extLst>
      <p:ext uri="{BB962C8B-B14F-4D97-AF65-F5344CB8AC3E}">
        <p14:creationId xmlns:p14="http://schemas.microsoft.com/office/powerpoint/2010/main" val="41421773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40</a:t>
            </a:fld>
            <a:endParaRPr lang="en-US" dirty="0"/>
          </a:p>
        </p:txBody>
      </p:sp>
    </p:spTree>
    <p:extLst>
      <p:ext uri="{BB962C8B-B14F-4D97-AF65-F5344CB8AC3E}">
        <p14:creationId xmlns:p14="http://schemas.microsoft.com/office/powerpoint/2010/main" val="636637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41</a:t>
            </a:fld>
            <a:endParaRPr lang="en-US" dirty="0"/>
          </a:p>
        </p:txBody>
      </p:sp>
    </p:spTree>
    <p:extLst>
      <p:ext uri="{BB962C8B-B14F-4D97-AF65-F5344CB8AC3E}">
        <p14:creationId xmlns:p14="http://schemas.microsoft.com/office/powerpoint/2010/main" val="11794352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42</a:t>
            </a:fld>
            <a:endParaRPr lang="en-US" dirty="0"/>
          </a:p>
        </p:txBody>
      </p:sp>
    </p:spTree>
    <p:extLst>
      <p:ext uri="{BB962C8B-B14F-4D97-AF65-F5344CB8AC3E}">
        <p14:creationId xmlns:p14="http://schemas.microsoft.com/office/powerpoint/2010/main" val="33453007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43</a:t>
            </a:fld>
            <a:endParaRPr lang="en-US" dirty="0"/>
          </a:p>
        </p:txBody>
      </p:sp>
    </p:spTree>
    <p:extLst>
      <p:ext uri="{BB962C8B-B14F-4D97-AF65-F5344CB8AC3E}">
        <p14:creationId xmlns:p14="http://schemas.microsoft.com/office/powerpoint/2010/main" val="41042180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44</a:t>
            </a:fld>
            <a:endParaRPr lang="en-US" dirty="0"/>
          </a:p>
        </p:txBody>
      </p:sp>
    </p:spTree>
    <p:extLst>
      <p:ext uri="{BB962C8B-B14F-4D97-AF65-F5344CB8AC3E}">
        <p14:creationId xmlns:p14="http://schemas.microsoft.com/office/powerpoint/2010/main" val="2633632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5</a:t>
            </a:fld>
            <a:endParaRPr lang="en-US" dirty="0"/>
          </a:p>
        </p:txBody>
      </p:sp>
    </p:spTree>
    <p:extLst>
      <p:ext uri="{BB962C8B-B14F-4D97-AF65-F5344CB8AC3E}">
        <p14:creationId xmlns:p14="http://schemas.microsoft.com/office/powerpoint/2010/main" val="898452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6</a:t>
            </a:fld>
            <a:endParaRPr lang="en-US" dirty="0"/>
          </a:p>
        </p:txBody>
      </p:sp>
    </p:spTree>
    <p:extLst>
      <p:ext uri="{BB962C8B-B14F-4D97-AF65-F5344CB8AC3E}">
        <p14:creationId xmlns:p14="http://schemas.microsoft.com/office/powerpoint/2010/main" val="2602978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7</a:t>
            </a:fld>
            <a:endParaRPr lang="en-US" dirty="0"/>
          </a:p>
        </p:txBody>
      </p:sp>
    </p:spTree>
    <p:extLst>
      <p:ext uri="{BB962C8B-B14F-4D97-AF65-F5344CB8AC3E}">
        <p14:creationId xmlns:p14="http://schemas.microsoft.com/office/powerpoint/2010/main" val="2461888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8</a:t>
            </a:fld>
            <a:endParaRPr lang="en-US" dirty="0"/>
          </a:p>
        </p:txBody>
      </p:sp>
    </p:spTree>
    <p:extLst>
      <p:ext uri="{BB962C8B-B14F-4D97-AF65-F5344CB8AC3E}">
        <p14:creationId xmlns:p14="http://schemas.microsoft.com/office/powerpoint/2010/main" val="4191844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39FF8-DEC4-4F57-858F-DBF7C1DC742A}" type="slidenum">
              <a:rPr lang="en-US" smtClean="0"/>
              <a:t>9</a:t>
            </a:fld>
            <a:endParaRPr lang="en-US" dirty="0"/>
          </a:p>
        </p:txBody>
      </p:sp>
    </p:spTree>
    <p:extLst>
      <p:ext uri="{BB962C8B-B14F-4D97-AF65-F5344CB8AC3E}">
        <p14:creationId xmlns:p14="http://schemas.microsoft.com/office/powerpoint/2010/main" val="430363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dirty="0">
                <a:latin typeface="+mn-lt"/>
              </a:endParaRPr>
            </a:p>
          </p:txBody>
        </p:sp>
        <p:sp>
          <p:nvSpPr>
            <p:cNvPr id="7" name="Freeform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A215FD10-EC3F-475F-B967-D22ACA395DC9}" type="datetimeFigureOut">
              <a:rPr lang="en-US"/>
              <a:pPr>
                <a:defRPr/>
              </a:pPr>
              <a:t>3/1/2019</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376F0E15-AEAC-4CBD-AEFE-5836B56BD60B}" type="slidenum">
              <a:rPr lang="en-US"/>
              <a:pPr>
                <a:defRPr/>
              </a:pPr>
              <a:t>‹#›</a:t>
            </a:fld>
            <a:endParaRPr lang="en-US" dirty="0"/>
          </a:p>
        </p:txBody>
      </p:sp>
    </p:spTree>
    <p:extLst>
      <p:ext uri="{BB962C8B-B14F-4D97-AF65-F5344CB8AC3E}">
        <p14:creationId xmlns:p14="http://schemas.microsoft.com/office/powerpoint/2010/main" val="2300033330"/>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4719C85-CAF2-4C93-99DE-719AC75DD888}" type="datetimeFigureOut">
              <a:rPr lang="en-US"/>
              <a:pPr>
                <a:defRPr/>
              </a:pPr>
              <a:t>3/1/2019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CC3EFD0-FFAB-447C-8459-7AE4E1227639}" type="slidenum">
              <a:rPr lang="en-US"/>
              <a:pPr>
                <a:defRPr/>
              </a:pPr>
              <a:t>‹#›</a:t>
            </a:fld>
            <a:endParaRPr lang="en-US" dirty="0"/>
          </a:p>
        </p:txBody>
      </p:sp>
    </p:spTree>
    <p:extLst>
      <p:ext uri="{BB962C8B-B14F-4D97-AF65-F5344CB8AC3E}">
        <p14:creationId xmlns:p14="http://schemas.microsoft.com/office/powerpoint/2010/main" val="1819596696"/>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3B5557A-E19F-4D8A-B6A3-0974680741D6}" type="datetimeFigureOut">
              <a:rPr lang="en-US"/>
              <a:pPr>
                <a:defRPr/>
              </a:pPr>
              <a:t>3/1/2019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B1AAC0F7-7FC1-4733-B80E-3D90DA9F65F3}" type="slidenum">
              <a:rPr lang="en-US"/>
              <a:pPr>
                <a:defRPr/>
              </a:pPr>
              <a:t>‹#›</a:t>
            </a:fld>
            <a:endParaRPr lang="en-US" dirty="0"/>
          </a:p>
        </p:txBody>
      </p:sp>
    </p:spTree>
    <p:extLst>
      <p:ext uri="{BB962C8B-B14F-4D97-AF65-F5344CB8AC3E}">
        <p14:creationId xmlns:p14="http://schemas.microsoft.com/office/powerpoint/2010/main" val="772392158"/>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EC55F58-59DF-412A-8A53-7912CEEACCEB}" type="datetimeFigureOut">
              <a:rPr lang="en-US"/>
              <a:pPr>
                <a:defRPr/>
              </a:pPr>
              <a:t>3/1/2019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F8B4309D-3318-4C33-8665-5487282246B9}" type="slidenum">
              <a:rPr lang="en-US"/>
              <a:pPr>
                <a:defRPr/>
              </a:pPr>
              <a:t>‹#›</a:t>
            </a:fld>
            <a:endParaRPr lang="en-US" dirty="0"/>
          </a:p>
        </p:txBody>
      </p:sp>
    </p:spTree>
    <p:extLst>
      <p:ext uri="{BB962C8B-B14F-4D97-AF65-F5344CB8AC3E}">
        <p14:creationId xmlns:p14="http://schemas.microsoft.com/office/powerpoint/2010/main" val="3028865927"/>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D6812551-9B4F-4CED-8AE5-316F8FDFB42A}" type="datetimeFigureOut">
              <a:rPr lang="en-US"/>
              <a:pPr>
                <a:defRPr/>
              </a:pPr>
              <a:t>3/1/2019</a:t>
            </a:fld>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52F1AE35-0189-4721-A63B-5E073A30A4B5}" type="slidenum">
              <a:rPr lang="en-US"/>
              <a:pPr>
                <a:defRPr/>
              </a:pPr>
              <a:t>‹#›</a:t>
            </a:fld>
            <a:endParaRPr lang="en-US" dirty="0"/>
          </a:p>
        </p:txBody>
      </p:sp>
    </p:spTree>
    <p:extLst>
      <p:ext uri="{BB962C8B-B14F-4D97-AF65-F5344CB8AC3E}">
        <p14:creationId xmlns:p14="http://schemas.microsoft.com/office/powerpoint/2010/main" val="1556568646"/>
      </p:ext>
    </p:extLst>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05DA6DBB-26FE-4536-9160-EB0F0F90C97B}" type="datetimeFigureOut">
              <a:rPr lang="en-US"/>
              <a:pPr>
                <a:defRPr/>
              </a:pPr>
              <a:t>3/1/2019</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AA5F3CBB-F6F8-40CD-8064-7296AD1C004F}" type="slidenum">
              <a:rPr lang="en-US"/>
              <a:pPr>
                <a:defRPr/>
              </a:pPr>
              <a:t>‹#›</a:t>
            </a:fld>
            <a:endParaRPr lang="en-US" dirty="0"/>
          </a:p>
        </p:txBody>
      </p:sp>
    </p:spTree>
    <p:extLst>
      <p:ext uri="{BB962C8B-B14F-4D97-AF65-F5344CB8AC3E}">
        <p14:creationId xmlns:p14="http://schemas.microsoft.com/office/powerpoint/2010/main" val="2051962409"/>
      </p:ext>
    </p:extLst>
  </p:cSld>
  <p:clrMapOvr>
    <a:overrideClrMapping bg1="dk1" tx1="lt1" bg2="dk2" tx2="lt2" accent1="accent1" accent2="accent2" accent3="accent3" accent4="accent4" accent5="accent5" accent6="accent6" hlink="hlink" folHlink="folHlink"/>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BD81BC2A-24B9-4AD1-9C59-F46EC5E34797}" type="datetimeFigureOut">
              <a:rPr lang="en-US"/>
              <a:pPr>
                <a:defRPr/>
              </a:pPr>
              <a:t>3/1/2019</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AB55F5FC-73FD-4EE3-868D-29A4C13E5762}" type="slidenum">
              <a:rPr lang="en-US"/>
              <a:pPr>
                <a:defRPr/>
              </a:pPr>
              <a:t>‹#›</a:t>
            </a:fld>
            <a:endParaRPr lang="en-US" dirty="0"/>
          </a:p>
        </p:txBody>
      </p:sp>
    </p:spTree>
    <p:extLst>
      <p:ext uri="{BB962C8B-B14F-4D97-AF65-F5344CB8AC3E}">
        <p14:creationId xmlns:p14="http://schemas.microsoft.com/office/powerpoint/2010/main" val="914252962"/>
      </p:ext>
    </p:extLst>
  </p:cSld>
  <p:clrMapOvr>
    <a:overrideClrMapping bg1="lt1" tx1="dk1" bg2="lt2" tx2="dk2" accent1="accent1" accent2="accent2" accent3="accent3" accent4="accent4" accent5="accent5" accent6="accent6" hlink="hlink" folHlink="folHlink"/>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0C68EB29-33E0-4FB5-8D9B-499ACF12FE26}" type="datetimeFigureOut">
              <a:rPr lang="en-US"/>
              <a:pPr>
                <a:defRPr/>
              </a:pPr>
              <a:t>3/1/2019</a:t>
            </a:fld>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79AA994A-04E0-4790-98E7-CA5CDE941B6B}" type="slidenum">
              <a:rPr lang="en-US"/>
              <a:pPr>
                <a:defRPr/>
              </a:pPr>
              <a:t>‹#›</a:t>
            </a:fld>
            <a:endParaRPr lang="en-US" dirty="0"/>
          </a:p>
        </p:txBody>
      </p:sp>
    </p:spTree>
    <p:extLst>
      <p:ext uri="{BB962C8B-B14F-4D97-AF65-F5344CB8AC3E}">
        <p14:creationId xmlns:p14="http://schemas.microsoft.com/office/powerpoint/2010/main" val="3029810037"/>
      </p:ext>
    </p:extLst>
  </p:cSld>
  <p:clrMapOvr>
    <a:overrideClrMapping bg1="dk1" tx1="lt1" bg2="dk2" tx2="lt2" accent1="accent1" accent2="accent2" accent3="accent3" accent4="accent4" accent5="accent5" accent6="accent6" hlink="hlink" folHlink="folHlink"/>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64B5EC1-0C0A-416D-B09E-933916C86C99}" type="datetimeFigureOut">
              <a:rPr lang="en-US"/>
              <a:pPr>
                <a:defRPr/>
              </a:pPr>
              <a:t>3/1/2019</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94C609A2-77DD-41D1-BAD8-F0E94399E1B8}" type="slidenum">
              <a:rPr lang="en-US"/>
              <a:pPr>
                <a:defRPr/>
              </a:pPr>
              <a:t>‹#›</a:t>
            </a:fld>
            <a:endParaRPr lang="en-US" dirty="0"/>
          </a:p>
        </p:txBody>
      </p:sp>
    </p:spTree>
    <p:extLst>
      <p:ext uri="{BB962C8B-B14F-4D97-AF65-F5344CB8AC3E}">
        <p14:creationId xmlns:p14="http://schemas.microsoft.com/office/powerpoint/2010/main" val="1041217910"/>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4E38CEF9-6286-4DBC-AF4A-5D41E167A1CE}" type="datetimeFigureOut">
              <a:rPr lang="en-US"/>
              <a:pPr>
                <a:defRPr/>
              </a:pPr>
              <a:t>3/1/2019</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FFA41F53-0F52-4BE4-ACDE-9EAA6AAB44B7}" type="slidenum">
              <a:rPr lang="en-US"/>
              <a:pPr>
                <a:defRPr/>
              </a:pPr>
              <a:t>‹#›</a:t>
            </a:fld>
            <a:endParaRPr lang="en-US" dirty="0"/>
          </a:p>
        </p:txBody>
      </p:sp>
    </p:spTree>
    <p:extLst>
      <p:ext uri="{BB962C8B-B14F-4D97-AF65-F5344CB8AC3E}">
        <p14:creationId xmlns:p14="http://schemas.microsoft.com/office/powerpoint/2010/main" val="1896136018"/>
      </p:ext>
    </p:extLst>
  </p:cSld>
  <p:clrMapOvr>
    <a:overrideClrMapping bg1="lt1" tx1="dk1" bg2="lt2" tx2="dk2" accent1="accent1" accent2="accent2" accent3="accent3" accent4="accent4" accent5="accent5" accent6="accent6" hlink="hlink" folHlink="folHlink"/>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dirty="0">
              <a:latin typeface="+mn-lt"/>
            </a:endParaRPr>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02E3FA4F-203B-4E00-A6A2-B045163C2E2B}" type="datetimeFigureOut">
              <a:rPr lang="en-US"/>
              <a:pPr>
                <a:defRPr/>
              </a:pPr>
              <a:t>3/1/2019</a:t>
            </a:fld>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94ECF488-6BC7-4AAE-B57B-8E6A55F3FDA0}" type="slidenum">
              <a:rPr lang="en-US"/>
              <a:pPr>
                <a:defRPr/>
              </a:pPr>
              <a:t>‹#›</a:t>
            </a:fld>
            <a:endParaRPr lang="en-US" dirty="0"/>
          </a:p>
        </p:txBody>
      </p:sp>
    </p:spTree>
    <p:extLst>
      <p:ext uri="{BB962C8B-B14F-4D97-AF65-F5344CB8AC3E}">
        <p14:creationId xmlns:p14="http://schemas.microsoft.com/office/powerpoint/2010/main" val="218935815"/>
      </p:ext>
    </p:extLst>
  </p:cSld>
  <p:clrMapOvr>
    <a:overrideClrMapping bg1="dk1" tx1="lt1" bg2="dk2" tx2="lt2" accent1="accent1" accent2="accent2" accent3="accent3" accent4="accent4" accent5="accent5" accent6="accent6" hlink="hlink" folHlink="folHlink"/>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dirty="0">
              <a:latin typeface="+mn-lt"/>
            </a:endParaRPr>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24BE4821-83BF-42D8-917A-0906E7C8F740}" type="datetimeFigureOut">
              <a:rPr lang="en-US"/>
              <a:pPr>
                <a:defRPr/>
              </a:pPr>
              <a:t>3/1/2019</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23367DE0-372C-4144-AC0D-C32ADD29496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79" r:id="rId2"/>
    <p:sldLayoutId id="2147483684" r:id="rId3"/>
    <p:sldLayoutId id="2147483685" r:id="rId4"/>
    <p:sldLayoutId id="2147483686" r:id="rId5"/>
    <p:sldLayoutId id="2147483687" r:id="rId6"/>
    <p:sldLayoutId id="2147483680" r:id="rId7"/>
    <p:sldLayoutId id="2147483688" r:id="rId8"/>
    <p:sldLayoutId id="2147483689" r:id="rId9"/>
    <p:sldLayoutId id="2147483681" r:id="rId10"/>
    <p:sldLayoutId id="2147483682" r:id="rId11"/>
  </p:sldLayoutIdLst>
  <p:transition>
    <p:random/>
  </p:transition>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fontAlgn="base">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58773"/>
            <a:ext cx="8267700" cy="1981200"/>
          </a:xfrm>
        </p:spPr>
        <p:txBody>
          <a:bodyPr>
            <a:noAutofit/>
          </a:bodyPr>
          <a:lstStyle/>
          <a:p>
            <a:pPr algn="ctr" fontAlgn="auto">
              <a:spcAft>
                <a:spcPts val="0"/>
              </a:spcAft>
              <a:defRPr/>
            </a:pPr>
            <a:r>
              <a:rPr lang="en-US" sz="3600" dirty="0" smtClean="0"/>
              <a:t>THE END, </a:t>
            </a:r>
            <a:br>
              <a:rPr lang="en-US" sz="3600" dirty="0" smtClean="0"/>
            </a:br>
            <a:r>
              <a:rPr lang="en-US" sz="3600" dirty="0" smtClean="0"/>
              <a:t>THE BEGINNING OF THE END, </a:t>
            </a:r>
            <a:br>
              <a:rPr lang="en-US" sz="3600" dirty="0" smtClean="0"/>
            </a:br>
            <a:r>
              <a:rPr lang="en-US" sz="3600" dirty="0" smtClean="0"/>
              <a:t>AND THE END OF THE BEGINNING:</a:t>
            </a:r>
            <a:endParaRPr lang="en-US" sz="3600" dirty="0"/>
          </a:p>
        </p:txBody>
      </p:sp>
      <p:sp>
        <p:nvSpPr>
          <p:cNvPr id="3" name="Subtitle 2"/>
          <p:cNvSpPr>
            <a:spLocks noGrp="1"/>
          </p:cNvSpPr>
          <p:nvPr>
            <p:ph type="subTitle" idx="1"/>
          </p:nvPr>
        </p:nvSpPr>
        <p:spPr>
          <a:xfrm>
            <a:off x="2419350" y="3657600"/>
            <a:ext cx="3886200" cy="1447800"/>
          </a:xfrm>
        </p:spPr>
        <p:txBody>
          <a:bodyPr>
            <a:normAutofit/>
          </a:bodyPr>
          <a:lstStyle/>
          <a:p>
            <a:pPr marR="0" algn="ctr">
              <a:lnSpc>
                <a:spcPct val="80000"/>
              </a:lnSpc>
            </a:pPr>
            <a:r>
              <a:rPr lang="en-US" altLang="en-US" sz="1500" dirty="0" smtClean="0"/>
              <a:t>William L. Davidson &amp; Ryan P. Myers</a:t>
            </a:r>
          </a:p>
          <a:p>
            <a:pPr marR="0" algn="ctr">
              <a:lnSpc>
                <a:spcPct val="80000"/>
              </a:lnSpc>
            </a:pPr>
            <a:r>
              <a:rPr lang="en-US" altLang="en-US" sz="1500" dirty="0" smtClean="0"/>
              <a:t>Lind, Jensen, Sullivan &amp; Peterson, P.A.</a:t>
            </a:r>
          </a:p>
          <a:p>
            <a:pPr marR="0" algn="ctr">
              <a:lnSpc>
                <a:spcPct val="80000"/>
              </a:lnSpc>
            </a:pPr>
            <a:r>
              <a:rPr lang="en-US" altLang="en-US" sz="1500" dirty="0" smtClean="0"/>
              <a:t>1300 AT&amp;T Tower</a:t>
            </a:r>
          </a:p>
          <a:p>
            <a:pPr marR="0" algn="ctr">
              <a:lnSpc>
                <a:spcPct val="80000"/>
              </a:lnSpc>
            </a:pPr>
            <a:r>
              <a:rPr lang="en-US" altLang="en-US" sz="1500" dirty="0" smtClean="0"/>
              <a:t>901 Marquette Avenue South</a:t>
            </a:r>
          </a:p>
          <a:p>
            <a:pPr marR="0" algn="ctr">
              <a:lnSpc>
                <a:spcPct val="80000"/>
              </a:lnSpc>
            </a:pPr>
            <a:r>
              <a:rPr lang="en-US" altLang="en-US" sz="1500" dirty="0" smtClean="0"/>
              <a:t>Minneapolis, MN 55402</a:t>
            </a:r>
          </a:p>
          <a:p>
            <a:pPr marR="0" algn="ctr">
              <a:lnSpc>
                <a:spcPct val="80000"/>
              </a:lnSpc>
            </a:pPr>
            <a:r>
              <a:rPr lang="en-US" altLang="en-US" sz="1500" dirty="0" smtClean="0"/>
              <a:t>(612) 333-3637</a:t>
            </a:r>
          </a:p>
        </p:txBody>
      </p:sp>
      <p:sp>
        <p:nvSpPr>
          <p:cNvPr id="4" name="TextBox 3"/>
          <p:cNvSpPr txBox="1"/>
          <p:nvPr/>
        </p:nvSpPr>
        <p:spPr>
          <a:xfrm>
            <a:off x="552450" y="2461146"/>
            <a:ext cx="7620000" cy="954107"/>
          </a:xfrm>
          <a:prstGeom prst="rect">
            <a:avLst/>
          </a:prstGeom>
          <a:noFill/>
        </p:spPr>
        <p:txBody>
          <a:bodyPr wrap="square" rtlCol="0">
            <a:spAutoFit/>
          </a:bodyPr>
          <a:lstStyle/>
          <a:p>
            <a:pPr algn="ctr"/>
            <a:r>
              <a:rPr lang="en-US" sz="2800" b="1" cap="small" dirty="0" smtClean="0">
                <a:solidFill>
                  <a:schemeClr val="tx2"/>
                </a:solidFill>
                <a:effectLst>
                  <a:outerShdw blurRad="38100" dist="38100" dir="2700000" algn="tl">
                    <a:srgbClr val="000000">
                      <a:alpha val="43137"/>
                    </a:srgbClr>
                  </a:outerShdw>
                </a:effectLst>
              </a:rPr>
              <a:t>Current Developments Regarding the Legal Malpractice Statute of Limitations</a:t>
            </a:r>
            <a:endParaRPr lang="en-US" sz="2800" b="1" cap="small" dirty="0">
              <a:solidFill>
                <a:schemeClr val="tx2"/>
              </a:solidFill>
              <a:effectLst>
                <a:outerShdw blurRad="38100" dist="38100" dir="2700000" algn="tl">
                  <a:srgbClr val="000000">
                    <a:alpha val="43137"/>
                  </a:srgbClr>
                </a:outerShdw>
              </a:effectLst>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i="1" dirty="0" smtClean="0"/>
              <a:t>Antone v. Mirviss</a:t>
            </a:r>
            <a:r>
              <a:rPr lang="en-US" sz="2400" b="1" dirty="0" smtClean="0"/>
              <a:t>, 720 N.W.2d 331 (Minn. 2006)</a:t>
            </a:r>
          </a:p>
          <a:p>
            <a:pPr lvl="1">
              <a:spcBef>
                <a:spcPts val="0"/>
              </a:spcBef>
              <a:spcAft>
                <a:spcPts val="1200"/>
              </a:spcAft>
            </a:pPr>
            <a:r>
              <a:rPr lang="en-US" sz="2000" dirty="0" smtClean="0"/>
              <a:t>In </a:t>
            </a:r>
            <a:r>
              <a:rPr lang="en-US" sz="2000" i="1" dirty="0" smtClean="0"/>
              <a:t>Antone</a:t>
            </a:r>
            <a:r>
              <a:rPr lang="en-US" sz="2000" dirty="0" smtClean="0"/>
              <a:t>, the Court held that “some damage” is interpreted broadly to mean </a:t>
            </a:r>
            <a:br>
              <a:rPr lang="en-US" sz="2000" dirty="0" smtClean="0"/>
            </a:br>
            <a:r>
              <a:rPr lang="en-US" sz="2000" dirty="0" smtClean="0"/>
              <a:t/>
            </a:r>
            <a:br>
              <a:rPr lang="en-US" sz="2000" dirty="0" smtClean="0"/>
            </a:br>
            <a:r>
              <a:rPr lang="en-US" sz="2000" dirty="0" smtClean="0"/>
              <a:t>	the occurrence of </a:t>
            </a:r>
            <a:r>
              <a:rPr lang="en-US" sz="2000" u="sng" dirty="0" smtClean="0"/>
              <a:t>any</a:t>
            </a:r>
            <a:r>
              <a:rPr lang="en-US" sz="2000" dirty="0" smtClean="0"/>
              <a:t> compensable damage, whether 	specifically identified in the complaint or not.” </a:t>
            </a:r>
            <a:br>
              <a:rPr lang="en-US" sz="2000" dirty="0" smtClean="0"/>
            </a:br>
            <a:r>
              <a:rPr lang="en-US" sz="2000" dirty="0" smtClean="0"/>
              <a:t/>
            </a:r>
            <a:br>
              <a:rPr lang="en-US" sz="2000" dirty="0" smtClean="0"/>
            </a:br>
            <a:r>
              <a:rPr lang="en-US" sz="2000" dirty="0" smtClean="0"/>
              <a:t>720 N.W.2d at 336 (emphasis added).</a:t>
            </a:r>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Some</a:t>
            </a:r>
            <a:r>
              <a:rPr lang="en-US" sz="2500" dirty="0" smtClean="0"/>
              <a:t/>
            </a:r>
            <a:br>
              <a:rPr lang="en-US" sz="2500" dirty="0" smtClean="0"/>
            </a:br>
            <a:r>
              <a:rPr lang="en-US" sz="2500" cap="small" dirty="0" smtClean="0"/>
              <a:t>Damage</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9063789"/>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i="1" dirty="0" smtClean="0"/>
              <a:t>Antone v. Mirviss</a:t>
            </a:r>
            <a:r>
              <a:rPr lang="en-US" sz="2400" b="1" dirty="0" smtClean="0"/>
              <a:t>, 720 N.W.2d 331 (Minn. 2006)</a:t>
            </a:r>
          </a:p>
          <a:p>
            <a:pPr lvl="1">
              <a:spcBef>
                <a:spcPts val="0"/>
              </a:spcBef>
              <a:spcAft>
                <a:spcPts val="1200"/>
              </a:spcAft>
            </a:pPr>
            <a:r>
              <a:rPr lang="en-US" sz="2000" dirty="0" smtClean="0"/>
              <a:t>The Court reached this conclusion—in part—to discourage plaintiffs from engaging in “claim splitting” in order to state a claim that arises within the statute of limitations, reasoning that:</a:t>
            </a:r>
            <a:r>
              <a:rPr lang="en-US" sz="1200" dirty="0" smtClean="0"/>
              <a:t/>
            </a:r>
            <a:br>
              <a:rPr lang="en-US" sz="1200" dirty="0" smtClean="0"/>
            </a:br>
            <a:r>
              <a:rPr lang="en-US" sz="1200" dirty="0" smtClean="0"/>
              <a:t/>
            </a:r>
            <a:br>
              <a:rPr lang="en-US" sz="1200" dirty="0" smtClean="0"/>
            </a:br>
            <a:r>
              <a:rPr lang="en-US" sz="2000" dirty="0" smtClean="0"/>
              <a:t>	[T]</a:t>
            </a:r>
            <a:r>
              <a:rPr lang="en-US" sz="2000" dirty="0" smtClean="0"/>
              <a:t>olling</a:t>
            </a:r>
            <a:r>
              <a:rPr lang="en-US" sz="2000" dirty="0" smtClean="0"/>
              <a:t> is not appropriate if 	another injury is a 	consequence of the same alleged misconduct. An 	attempt to divide different damages resulting from one 	error into “separate” causes of action is illogical and 	antithetical to the purpose of a statute of limitations.</a:t>
            </a:r>
            <a:r>
              <a:rPr lang="en-US" sz="1200" dirty="0" smtClean="0"/>
              <a:t/>
            </a:r>
            <a:br>
              <a:rPr lang="en-US" sz="1200" dirty="0" smtClean="0"/>
            </a:br>
            <a:r>
              <a:rPr lang="en-US" sz="1200" dirty="0" smtClean="0"/>
              <a:t/>
            </a:r>
            <a:br>
              <a:rPr lang="en-US" sz="1200" dirty="0" smtClean="0"/>
            </a:br>
            <a:r>
              <a:rPr lang="en-US" sz="2000" dirty="0" smtClean="0"/>
              <a:t>720 N.W.2d at 336 (</a:t>
            </a:r>
            <a:r>
              <a:rPr lang="en-US" sz="2000" i="1" dirty="0" smtClean="0"/>
              <a:t>quoting</a:t>
            </a:r>
            <a:r>
              <a:rPr lang="en-US" sz="2000" dirty="0" smtClean="0"/>
              <a:t> 3 Ronald E. Mallen &amp; Jeffrey M. Smith, </a:t>
            </a:r>
            <a:r>
              <a:rPr lang="en-US" sz="2000" u="sng" dirty="0" smtClean="0"/>
              <a:t>Legal Malpractice</a:t>
            </a:r>
            <a:r>
              <a:rPr lang="en-US" sz="2000" dirty="0" smtClean="0"/>
              <a:t> § 22.12 (2006) at 368).</a:t>
            </a:r>
          </a:p>
          <a:p>
            <a:pPr lvl="1">
              <a:spcBef>
                <a:spcPts val="0"/>
              </a:spcBef>
              <a:spcAft>
                <a:spcPts val="1200"/>
              </a:spcAft>
            </a:pPr>
            <a:endParaRPr lang="en-US" sz="20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Some</a:t>
            </a:r>
            <a:r>
              <a:rPr lang="en-US" sz="2500" dirty="0" smtClean="0"/>
              <a:t/>
            </a:r>
            <a:br>
              <a:rPr lang="en-US" sz="2500" dirty="0" smtClean="0"/>
            </a:br>
            <a:r>
              <a:rPr lang="en-US" sz="2500" cap="small" dirty="0" smtClean="0"/>
              <a:t>Damage</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867212"/>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Sometimes, Minnesota Courts Have Applied a “Continuing Representation” Rule:</a:t>
            </a:r>
          </a:p>
          <a:p>
            <a:pPr lvl="1">
              <a:spcBef>
                <a:spcPts val="0"/>
              </a:spcBef>
              <a:spcAft>
                <a:spcPts val="1200"/>
              </a:spcAft>
            </a:pPr>
            <a:r>
              <a:rPr lang="en-US" sz="2000" dirty="0" smtClean="0"/>
              <a:t>Continuous representation is a variation on the “continuing treatment” rule in medical malpractice litigation.</a:t>
            </a:r>
          </a:p>
          <a:p>
            <a:pPr lvl="2">
              <a:spcBef>
                <a:spcPts val="0"/>
              </a:spcBef>
              <a:spcAft>
                <a:spcPts val="1200"/>
              </a:spcAft>
            </a:pPr>
            <a:r>
              <a:rPr lang="en-US" sz="1800" dirty="0" smtClean="0"/>
              <a:t>“The . . . statute of limitations for medical malpractice ordinarily does not commence to run until the termination of the treatment for which the physician is retained”</a:t>
            </a:r>
            <a:r>
              <a:rPr lang="en-US" sz="1200" dirty="0" smtClean="0"/>
              <a:t/>
            </a:r>
            <a:br>
              <a:rPr lang="en-US" sz="1200" dirty="0" smtClean="0"/>
            </a:br>
            <a:r>
              <a:rPr lang="en-US" sz="1200" dirty="0" smtClean="0"/>
              <a:t/>
            </a:r>
            <a:br>
              <a:rPr lang="en-US" sz="1200" dirty="0" smtClean="0"/>
            </a:br>
            <a:r>
              <a:rPr lang="en-US" sz="1800" i="1" dirty="0" smtClean="0"/>
              <a:t>Swang v. Hauser</a:t>
            </a:r>
            <a:r>
              <a:rPr lang="en-US" sz="1800" dirty="0" smtClean="0"/>
              <a:t>, 180 N.W.2d 187, 189-90 (Minn. 1970)</a:t>
            </a:r>
          </a:p>
          <a:p>
            <a:pPr lvl="1">
              <a:spcBef>
                <a:spcPts val="0"/>
              </a:spcBef>
              <a:spcAft>
                <a:spcPts val="1200"/>
              </a:spcAft>
            </a:pPr>
            <a:r>
              <a:rPr lang="en-US" sz="2000" dirty="0" smtClean="0"/>
              <a:t>The “continuous treatment” rule is based on the theory that it is sometimes difficult to determine when a patient has sustained harm.</a:t>
            </a:r>
          </a:p>
          <a:p>
            <a:pPr lvl="1">
              <a:spcBef>
                <a:spcPts val="0"/>
              </a:spcBef>
              <a:spcAft>
                <a:spcPts val="1200"/>
              </a:spcAft>
            </a:pPr>
            <a:r>
              <a:rPr lang="en-US" sz="2000" dirty="0" smtClean="0"/>
              <a:t>The single act </a:t>
            </a:r>
            <a:r>
              <a:rPr lang="en-US" sz="2000" dirty="0" smtClean="0"/>
              <a:t>exception . </a:t>
            </a:r>
            <a:r>
              <a:rPr lang="en-US" sz="2000" dirty="0" smtClean="0"/>
              <a:t>. . </a:t>
            </a:r>
            <a:endParaRPr lang="en-US" sz="1400" b="1" i="1" dirty="0" smtClean="0"/>
          </a:p>
          <a:p>
            <a:pPr lvl="1">
              <a:spcBef>
                <a:spcPts val="0"/>
              </a:spcBef>
              <a:spcAft>
                <a:spcPts val="1200"/>
              </a:spcAft>
            </a:pP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Continuing Representation</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298918"/>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Representative Cases:</a:t>
            </a:r>
          </a:p>
          <a:p>
            <a:pPr lvl="1">
              <a:spcBef>
                <a:spcPts val="0"/>
              </a:spcBef>
              <a:spcAft>
                <a:spcPts val="1200"/>
              </a:spcAft>
            </a:pPr>
            <a:r>
              <a:rPr lang="en-US" sz="2000" i="1" dirty="0" smtClean="0"/>
              <a:t>Bonhiver v. Graff</a:t>
            </a:r>
            <a:r>
              <a:rPr lang="en-US" sz="2000" dirty="0" smtClean="0"/>
              <a:t>, </a:t>
            </a:r>
            <a:br>
              <a:rPr lang="en-US" sz="2000" dirty="0" smtClean="0"/>
            </a:br>
            <a:r>
              <a:rPr lang="en-US" sz="2000" dirty="0" smtClean="0"/>
              <a:t>248 N.W.2d 291 (Minn. 1976)</a:t>
            </a:r>
          </a:p>
          <a:p>
            <a:pPr lvl="1">
              <a:spcBef>
                <a:spcPts val="0"/>
              </a:spcBef>
              <a:spcAft>
                <a:spcPts val="1200"/>
              </a:spcAft>
            </a:pPr>
            <a:r>
              <a:rPr lang="en-US" sz="2000" i="1" dirty="0" smtClean="0"/>
              <a:t>May v. First Nat’l Bank</a:t>
            </a:r>
            <a:r>
              <a:rPr lang="en-US" sz="2000" dirty="0" smtClean="0"/>
              <a:t>, </a:t>
            </a:r>
            <a:br>
              <a:rPr lang="en-US" sz="2000" dirty="0" smtClean="0"/>
            </a:br>
            <a:r>
              <a:rPr lang="en-US" sz="2000" dirty="0" smtClean="0"/>
              <a:t>427 N.W.2d 285 (Minn. App. 1988)</a:t>
            </a:r>
          </a:p>
          <a:p>
            <a:pPr lvl="1">
              <a:spcBef>
                <a:spcPts val="0"/>
              </a:spcBef>
              <a:spcAft>
                <a:spcPts val="1200"/>
              </a:spcAft>
            </a:pPr>
            <a:r>
              <a:rPr lang="en-US" sz="2000" i="1" dirty="0" smtClean="0"/>
              <a:t>Schuster v. Magee</a:t>
            </a:r>
            <a:r>
              <a:rPr lang="en-US" sz="2000" dirty="0" smtClean="0"/>
              <a:t>, No. C1-92-501, </a:t>
            </a:r>
            <a:br>
              <a:rPr lang="en-US" sz="2000" dirty="0" smtClean="0"/>
            </a:br>
            <a:r>
              <a:rPr lang="en-US" sz="2000" dirty="0" smtClean="0"/>
              <a:t>1992 WL 213566 (Minn. App. Sept. 8, 1992)</a:t>
            </a:r>
          </a:p>
          <a:p>
            <a:pPr lvl="1">
              <a:spcBef>
                <a:spcPts val="0"/>
              </a:spcBef>
              <a:spcAft>
                <a:spcPts val="1200"/>
              </a:spcAft>
            </a:pPr>
            <a:r>
              <a:rPr lang="en-US" sz="2000" i="1" dirty="0" smtClean="0"/>
              <a:t>Carlson v. Houk</a:t>
            </a:r>
            <a:r>
              <a:rPr lang="en-US" sz="2000" dirty="0" smtClean="0"/>
              <a:t>, No. A11-0595,</a:t>
            </a:r>
            <a:br>
              <a:rPr lang="en-US" sz="2000" dirty="0" smtClean="0"/>
            </a:br>
            <a:r>
              <a:rPr lang="en-US" sz="2000" dirty="0" smtClean="0"/>
              <a:t>2014 WL 6090685 (Minn. App. Nov. 17, 2014)</a:t>
            </a:r>
            <a:r>
              <a:rPr lang="en-US" sz="1400" b="1" i="1" dirty="0" smtClean="0"/>
              <a:t/>
            </a:r>
            <a:br>
              <a:rPr lang="en-US" sz="1400" b="1" i="1" dirty="0" smtClean="0"/>
            </a:br>
            <a:endParaRPr lang="en-US" sz="1400" b="1" i="1" dirty="0" smtClean="0"/>
          </a:p>
          <a:p>
            <a:pPr lvl="1">
              <a:spcBef>
                <a:spcPts val="0"/>
              </a:spcBef>
              <a:spcAft>
                <a:spcPts val="1200"/>
              </a:spcAft>
            </a:pPr>
            <a:endParaRPr lang="en-US" sz="1400" b="1" i="1" dirty="0" smtClean="0"/>
          </a:p>
          <a:p>
            <a:pPr lvl="1">
              <a:spcBef>
                <a:spcPts val="0"/>
              </a:spcBef>
              <a:spcAft>
                <a:spcPts val="1200"/>
              </a:spcAft>
            </a:pP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Continuing Representation</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283951"/>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761" y="2438400"/>
            <a:ext cx="8229601" cy="1296361"/>
          </a:xfrm>
        </p:spPr>
        <p:txBody>
          <a:bodyPr>
            <a:normAutofit/>
          </a:bodyPr>
          <a:lstStyle/>
          <a:p>
            <a:pPr fontAlgn="auto">
              <a:spcAft>
                <a:spcPts val="0"/>
              </a:spcAft>
              <a:defRPr/>
            </a:pPr>
            <a:r>
              <a:rPr lang="en-US" sz="2800" i="1" dirty="0" smtClean="0"/>
              <a:t>Frederick v. Wallerich</a:t>
            </a:r>
            <a:r>
              <a:rPr lang="en-US" sz="2800" dirty="0" smtClean="0"/>
              <a:t>,</a:t>
            </a:r>
            <a:br>
              <a:rPr lang="en-US" sz="2800" dirty="0" smtClean="0"/>
            </a:br>
            <a:r>
              <a:rPr lang="en-US" sz="2400" dirty="0" smtClean="0"/>
              <a:t>907 N.W.2d 167 (Minn. 2018)</a:t>
            </a:r>
            <a:endParaRPr lang="en-US" sz="2400" dirty="0"/>
          </a:p>
        </p:txBody>
      </p:sp>
      <p:sp>
        <p:nvSpPr>
          <p:cNvPr id="3" name="Title 3"/>
          <p:cNvSpPr txBox="1">
            <a:spLocks/>
          </p:cNvSpPr>
          <p:nvPr/>
        </p:nvSpPr>
        <p:spPr>
          <a:xfrm>
            <a:off x="455761" y="274638"/>
            <a:ext cx="5716437" cy="1143000"/>
          </a:xfrm>
          <a:prstGeom prst="rect">
            <a:avLst/>
          </a:prstGeom>
        </p:spPr>
        <p:txBody>
          <a:bodyPr vert="horz" anchor="b">
            <a:normAutofit fontScale="82500" lnSpcReduction="20000"/>
            <a:scene3d>
              <a:camera prst="orthographicFront"/>
              <a:lightRig rig="soft" dir="t"/>
            </a:scene3d>
            <a:sp3d prstMaterial="softEdge">
              <a:bevelT w="25400" h="25400"/>
            </a:sp3d>
          </a:bodyPr>
          <a:lstStyle>
            <a:lvl1pPr algn="r" rtl="0" fontAlgn="base">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eaLnBrk="1" hangingPunct="1"/>
            <a:r>
              <a:rPr lang="en-US" cap="small" dirty="0" smtClean="0"/>
              <a:t>Legal Malpractice</a:t>
            </a:r>
            <a:br>
              <a:rPr lang="en-US" cap="small" dirty="0" smtClean="0"/>
            </a:br>
            <a:r>
              <a:rPr lang="en-US" cap="small" dirty="0" smtClean="0"/>
              <a:t>Statute of Limitations</a:t>
            </a:r>
            <a:endParaRPr lang="en-US" cap="small" dirty="0"/>
          </a:p>
        </p:txBody>
      </p:sp>
      <p:sp>
        <p:nvSpPr>
          <p:cNvPr id="4"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Beginning of the End</a:t>
            </a:r>
            <a:endParaRPr lang="en-US" sz="2800" cap="small" dirty="0"/>
          </a:p>
        </p:txBody>
      </p:sp>
      <p:cxnSp>
        <p:nvCxnSpPr>
          <p:cNvPr id="5" name="Straight Connector 4"/>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9246325"/>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Over The Past Decade, A Quietly Articulated Alternative:</a:t>
            </a:r>
          </a:p>
          <a:p>
            <a:pPr lvl="1">
              <a:spcBef>
                <a:spcPts val="0"/>
              </a:spcBef>
              <a:spcAft>
                <a:spcPts val="1200"/>
              </a:spcAft>
            </a:pPr>
            <a:r>
              <a:rPr lang="en-US" sz="2000" dirty="0" smtClean="0"/>
              <a:t>The alternative—“independent acts”—rule asks the following question:</a:t>
            </a:r>
            <a:br>
              <a:rPr lang="en-US" sz="2000" dirty="0" smtClean="0"/>
            </a:br>
            <a:r>
              <a:rPr lang="en-US" sz="2000" dirty="0" smtClean="0"/>
              <a:t/>
            </a:r>
            <a:br>
              <a:rPr lang="en-US" sz="2000" dirty="0" smtClean="0"/>
            </a:br>
            <a:r>
              <a:rPr lang="en-US" sz="2000" i="1" dirty="0" smtClean="0"/>
              <a:t>	Under what facts might a plaintiff sufficiently allege 	multiple, independent, acts of negligence against an 	attorney that have distinct accrual dates? </a:t>
            </a:r>
            <a:endParaRPr lang="en-US" sz="1400" b="1" i="1" dirty="0" smtClean="0"/>
          </a:p>
          <a:p>
            <a:pPr lvl="1">
              <a:spcBef>
                <a:spcPts val="0"/>
              </a:spcBef>
              <a:spcAft>
                <a:spcPts val="1200"/>
              </a:spcAft>
            </a:pPr>
            <a:endParaRPr lang="en-US" sz="1400" b="1" i="1" dirty="0" smtClean="0"/>
          </a:p>
          <a:p>
            <a:pPr lvl="1">
              <a:spcBef>
                <a:spcPts val="0"/>
              </a:spcBef>
              <a:spcAft>
                <a:spcPts val="1200"/>
              </a:spcAft>
            </a:pP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338494"/>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Facts:</a:t>
            </a:r>
          </a:p>
          <a:p>
            <a:pPr lvl="1">
              <a:spcBef>
                <a:spcPts val="0"/>
              </a:spcBef>
              <a:spcAft>
                <a:spcPts val="1200"/>
              </a:spcAft>
            </a:pPr>
            <a:r>
              <a:rPr lang="en-US" sz="2000" dirty="0" smtClean="0"/>
              <a:t>In 2006, Wallerich drafted an antenuptial agreement to prevent his fiancée (Gatliff) from receiving his premarital assets or appreciation on those assets, in case of divorce.</a:t>
            </a:r>
          </a:p>
          <a:p>
            <a:pPr lvl="2">
              <a:spcBef>
                <a:spcPts val="0"/>
              </a:spcBef>
              <a:spcAft>
                <a:spcPts val="1200"/>
              </a:spcAft>
            </a:pPr>
            <a:r>
              <a:rPr lang="en-US" sz="1800" dirty="0" smtClean="0"/>
              <a:t>Frederick and Gatliff signed on September 28, 2006</a:t>
            </a:r>
          </a:p>
          <a:p>
            <a:pPr lvl="2">
              <a:spcBef>
                <a:spcPts val="0"/>
              </a:spcBef>
              <a:spcAft>
                <a:spcPts val="1200"/>
              </a:spcAft>
            </a:pPr>
            <a:r>
              <a:rPr lang="en-US" sz="1800" dirty="0" smtClean="0"/>
              <a:t>Witness lines were left blank; agreement unenforceable. </a:t>
            </a:r>
          </a:p>
          <a:p>
            <a:pPr lvl="2">
              <a:spcBef>
                <a:spcPts val="0"/>
              </a:spcBef>
              <a:spcAft>
                <a:spcPts val="1200"/>
              </a:spcAft>
            </a:pPr>
            <a:r>
              <a:rPr lang="en-US" sz="1800" dirty="0" smtClean="0"/>
              <a:t>Frederick and Gatliff married the next day.</a:t>
            </a:r>
          </a:p>
          <a:p>
            <a:pPr lvl="1">
              <a:spcBef>
                <a:spcPts val="0"/>
              </a:spcBef>
              <a:spcAft>
                <a:spcPts val="1200"/>
              </a:spcAft>
            </a:pPr>
            <a:r>
              <a:rPr lang="en-US" sz="2000" dirty="0" smtClean="0"/>
              <a:t>In 2007, Wallerich wrote a will for Frederick that referenced (and implicitly relied) on the validity of the antenuptial agreement.</a:t>
            </a:r>
          </a:p>
          <a:p>
            <a:pPr lvl="2">
              <a:spcBef>
                <a:spcPts val="0"/>
              </a:spcBef>
              <a:spcAft>
                <a:spcPts val="1200"/>
              </a:spcAft>
            </a:pPr>
            <a:r>
              <a:rPr lang="en-US" sz="1800" dirty="0" smtClean="0"/>
              <a:t>Executed will on September 28, 2007.</a:t>
            </a:r>
            <a:r>
              <a:rPr lang="en-US" sz="1800" b="1" i="1" dirty="0" smtClean="0"/>
              <a:t/>
            </a:r>
            <a:br>
              <a:rPr lang="en-US" sz="1800" b="1" i="1" dirty="0" smtClean="0"/>
            </a:br>
            <a:endParaRPr lang="en-US" sz="1800" b="1" i="1" dirty="0" smtClean="0"/>
          </a:p>
          <a:p>
            <a:pPr lvl="1">
              <a:spcBef>
                <a:spcPts val="0"/>
              </a:spcBef>
              <a:spcAft>
                <a:spcPts val="1200"/>
              </a:spcAft>
            </a:pPr>
            <a:endParaRPr lang="en-US" sz="1400" b="1" i="1" dirty="0" smtClean="0"/>
          </a:p>
          <a:p>
            <a:pPr lvl="1">
              <a:spcBef>
                <a:spcPts val="0"/>
              </a:spcBef>
              <a:spcAft>
                <a:spcPts val="1200"/>
              </a:spcAft>
            </a:pP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297188"/>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14800"/>
          </a:xfrm>
        </p:spPr>
        <p:txBody>
          <a:bodyPr/>
          <a:lstStyle/>
          <a:p>
            <a:pPr>
              <a:spcBef>
                <a:spcPts val="0"/>
              </a:spcBef>
              <a:spcAft>
                <a:spcPts val="1200"/>
              </a:spcAft>
            </a:pPr>
            <a:r>
              <a:rPr lang="en-US" sz="2400" b="1" dirty="0"/>
              <a:t>Facts (Continued):</a:t>
            </a:r>
            <a:endParaRPr lang="en-US" sz="2400" b="1" i="1" dirty="0" smtClean="0"/>
          </a:p>
          <a:p>
            <a:pPr lvl="1">
              <a:spcBef>
                <a:spcPts val="0"/>
              </a:spcBef>
              <a:spcAft>
                <a:spcPts val="1200"/>
              </a:spcAft>
            </a:pPr>
            <a:r>
              <a:rPr lang="en-US" sz="2000" dirty="0" smtClean="0"/>
              <a:t>In January 2013, Gatliff filed for divorce.</a:t>
            </a:r>
          </a:p>
          <a:p>
            <a:pPr lvl="2">
              <a:spcBef>
                <a:spcPts val="0"/>
              </a:spcBef>
              <a:spcAft>
                <a:spcPts val="1200"/>
              </a:spcAft>
            </a:pPr>
            <a:r>
              <a:rPr lang="en-US" sz="1800" dirty="0" smtClean="0"/>
              <a:t>During the proceedings, Gatliff argued that the antenuptial agreement was unenforceable without witness signatures.</a:t>
            </a:r>
          </a:p>
          <a:p>
            <a:pPr lvl="2">
              <a:spcBef>
                <a:spcPts val="0"/>
              </a:spcBef>
              <a:spcAft>
                <a:spcPts val="1200"/>
              </a:spcAft>
            </a:pPr>
            <a:r>
              <a:rPr lang="en-US" sz="1800" dirty="0" smtClean="0"/>
              <a:t>The court in the dissolution proceeding agreed.</a:t>
            </a:r>
          </a:p>
          <a:p>
            <a:pPr lvl="2">
              <a:spcBef>
                <a:spcPts val="0"/>
              </a:spcBef>
              <a:spcAft>
                <a:spcPts val="1200"/>
              </a:spcAft>
            </a:pPr>
            <a:r>
              <a:rPr lang="en-US" sz="1800" dirty="0" smtClean="0"/>
              <a:t>Thus, Gatliff ended up with a share of Frederick’s premarital assets, which took appreciation of those assets during their marriage into account.</a:t>
            </a: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449294"/>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Procedural Posture:</a:t>
            </a:r>
          </a:p>
          <a:p>
            <a:pPr lvl="1">
              <a:spcBef>
                <a:spcPts val="0"/>
              </a:spcBef>
              <a:spcAft>
                <a:spcPts val="1200"/>
              </a:spcAft>
            </a:pPr>
            <a:r>
              <a:rPr lang="en-US" sz="2000" dirty="0" smtClean="0"/>
              <a:t>On September 10, 2013—while the divorce proceeding was pending—Frederick commenced a legal malpractice action against Wallerich.</a:t>
            </a:r>
          </a:p>
          <a:p>
            <a:pPr lvl="1">
              <a:spcBef>
                <a:spcPts val="0"/>
              </a:spcBef>
              <a:spcAft>
                <a:spcPts val="1200"/>
              </a:spcAft>
            </a:pPr>
            <a:r>
              <a:rPr lang="en-US" sz="2000" dirty="0" smtClean="0"/>
              <a:t>Wallerich answered and moved for judgment on the pleadings, arguing that Frederick’s claims were untimely because more than 6 years had passed since the execution of the antenuptial agreement.</a:t>
            </a:r>
          </a:p>
          <a:p>
            <a:pPr lvl="1">
              <a:spcBef>
                <a:spcPts val="0"/>
              </a:spcBef>
              <a:spcAft>
                <a:spcPts val="1200"/>
              </a:spcAft>
            </a:pPr>
            <a:r>
              <a:rPr lang="en-US" sz="2000" dirty="0"/>
              <a:t>In response, Frederick argued that Wallerich had committed multiple acts of legal malpractice, with independent damages </a:t>
            </a:r>
            <a:r>
              <a:rPr lang="en-US" sz="2000" dirty="0" smtClean="0"/>
              <a:t>(and statutes of limitation) attributable </a:t>
            </a:r>
            <a:r>
              <a:rPr lang="en-US" sz="2000" dirty="0"/>
              <a:t>to each</a:t>
            </a:r>
            <a:r>
              <a:rPr lang="en-US" sz="2000" dirty="0" smtClean="0"/>
              <a:t>.</a:t>
            </a:r>
          </a:p>
          <a:p>
            <a:pPr lvl="1">
              <a:spcBef>
                <a:spcPts val="0"/>
              </a:spcBef>
              <a:spcAft>
                <a:spcPts val="1200"/>
              </a:spcAft>
            </a:pPr>
            <a:r>
              <a:rPr lang="en-US" sz="2000" dirty="0" smtClean="0"/>
              <a:t>District court granted Wallerich’s motion and dismissed.</a:t>
            </a:r>
            <a:endParaRPr lang="en-US" sz="2000" dirty="0"/>
          </a:p>
          <a:p>
            <a:pPr lvl="1">
              <a:spcBef>
                <a:spcPts val="0"/>
              </a:spcBef>
              <a:spcAft>
                <a:spcPts val="1200"/>
              </a:spcAft>
            </a:pPr>
            <a:endParaRPr lang="en-US" sz="20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63258"/>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648200"/>
          </a:xfrm>
        </p:spPr>
        <p:txBody>
          <a:bodyPr/>
          <a:lstStyle/>
          <a:p>
            <a:pPr>
              <a:spcBef>
                <a:spcPts val="0"/>
              </a:spcBef>
              <a:spcAft>
                <a:spcPts val="1200"/>
              </a:spcAft>
            </a:pPr>
            <a:r>
              <a:rPr lang="en-US" sz="2400" b="1" dirty="0"/>
              <a:t>Procedural Posture (Continued):</a:t>
            </a:r>
            <a:endParaRPr lang="en-US" sz="2400" b="1" i="1" dirty="0" smtClean="0"/>
          </a:p>
          <a:p>
            <a:pPr lvl="1">
              <a:spcBef>
                <a:spcPts val="0"/>
              </a:spcBef>
              <a:spcAft>
                <a:spcPts val="1200"/>
              </a:spcAft>
            </a:pPr>
            <a:r>
              <a:rPr lang="en-US" sz="2000" dirty="0" smtClean="0"/>
              <a:t>The Court of Appeals affirmed the district court in an unpublished opinion, reasoning as follows:</a:t>
            </a:r>
          </a:p>
          <a:p>
            <a:pPr lvl="2">
              <a:spcBef>
                <a:spcPts val="0"/>
              </a:spcBef>
              <a:spcAft>
                <a:spcPts val="1200"/>
              </a:spcAft>
            </a:pPr>
            <a:r>
              <a:rPr lang="en-US" sz="1800" dirty="0" smtClean="0"/>
              <a:t>As in </a:t>
            </a:r>
            <a:r>
              <a:rPr lang="en-US" sz="1800" i="1" dirty="0" smtClean="0"/>
              <a:t>Antone v. Mirviss</a:t>
            </a:r>
            <a:r>
              <a:rPr lang="en-US" sz="1800" dirty="0" smtClean="0"/>
              <a:t>,</a:t>
            </a:r>
            <a:r>
              <a:rPr lang="en-US" sz="1800" i="1" dirty="0" smtClean="0"/>
              <a:t> </a:t>
            </a:r>
            <a:r>
              <a:rPr lang="en-US" sz="1800" dirty="0" smtClean="0"/>
              <a:t>Frederick’s claims accrued on the date he and </a:t>
            </a:r>
            <a:r>
              <a:rPr lang="en-US" sz="1800" dirty="0" smtClean="0"/>
              <a:t>Gatliff married </a:t>
            </a:r>
            <a:r>
              <a:rPr lang="en-US" sz="1800" dirty="0" smtClean="0"/>
              <a:t>(the date on which his rights under the unenforceable antenuptial agreement became fixed).</a:t>
            </a:r>
          </a:p>
          <a:p>
            <a:pPr lvl="2">
              <a:spcBef>
                <a:spcPts val="0"/>
              </a:spcBef>
              <a:spcAft>
                <a:spcPts val="1200"/>
              </a:spcAft>
            </a:pPr>
            <a:r>
              <a:rPr lang="en-US" sz="1800" dirty="0" smtClean="0"/>
              <a:t>Frederick’s attempts to separate his claims into separate causes of action failed, given the similar facts and legal analysis at issue in </a:t>
            </a:r>
            <a:r>
              <a:rPr lang="en-US" sz="1800" i="1" dirty="0" smtClean="0"/>
              <a:t>Hermann v. McMenomy &amp; Severson </a:t>
            </a:r>
            <a:r>
              <a:rPr lang="en-US" sz="1800" dirty="0" smtClean="0"/>
              <a:t>and</a:t>
            </a:r>
            <a:r>
              <a:rPr lang="en-US" sz="1800" i="1" dirty="0" smtClean="0"/>
              <a:t> Antone v. Mirviss</a:t>
            </a:r>
            <a:r>
              <a:rPr lang="en-US" sz="1800" dirty="0" smtClean="0"/>
              <a:t>.</a:t>
            </a:r>
          </a:p>
          <a:p>
            <a:pPr lvl="2">
              <a:spcBef>
                <a:spcPts val="0"/>
              </a:spcBef>
              <a:spcAft>
                <a:spcPts val="1200"/>
              </a:spcAft>
            </a:pPr>
            <a:r>
              <a:rPr lang="en-US" sz="1800" dirty="0" smtClean="0"/>
              <a:t>Because Frederick did not commence his cause of action until more than 6 years after the date of his marriage, his claims were barred by the statute of limitations.</a:t>
            </a:r>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456171"/>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Minn. Stat. § 541.05 – </a:t>
            </a:r>
          </a:p>
          <a:p>
            <a:pPr marL="392113" lvl="1" indent="0">
              <a:spcBef>
                <a:spcPts val="0"/>
              </a:spcBef>
              <a:spcAft>
                <a:spcPts val="1200"/>
              </a:spcAft>
              <a:buNone/>
            </a:pPr>
            <a:r>
              <a:rPr lang="en-US" sz="2000" dirty="0" smtClean="0"/>
              <a:t>Subdivision 1. </a:t>
            </a:r>
            <a:r>
              <a:rPr lang="en-US" sz="2000" b="1" dirty="0" smtClean="0"/>
              <a:t>Six-year limitation.</a:t>
            </a:r>
            <a:r>
              <a:rPr lang="en-US" sz="2000" dirty="0" smtClean="0"/>
              <a:t> Except where the Uniform Commercial Code otherwise prescribes, the following actions shall be commenced within six years:</a:t>
            </a:r>
          </a:p>
          <a:p>
            <a:pPr marL="392113" lvl="1" indent="0">
              <a:spcBef>
                <a:spcPts val="0"/>
              </a:spcBef>
              <a:spcAft>
                <a:spcPts val="1200"/>
              </a:spcAft>
              <a:buNone/>
            </a:pPr>
            <a:r>
              <a:rPr lang="en-US" sz="2000" dirty="0" smtClean="0"/>
              <a:t>[***]</a:t>
            </a:r>
          </a:p>
          <a:p>
            <a:pPr marL="1087438" lvl="2" indent="-457200">
              <a:spcBef>
                <a:spcPts val="0"/>
              </a:spcBef>
              <a:spcAft>
                <a:spcPts val="1200"/>
              </a:spcAft>
              <a:buAutoNum type="arabicParenBoth" startAt="5"/>
            </a:pPr>
            <a:r>
              <a:rPr lang="en-US" sz="2000" dirty="0" smtClean="0"/>
              <a:t>for criminal conversation, </a:t>
            </a:r>
            <a:r>
              <a:rPr lang="en-US" sz="2000" i="1" dirty="0" smtClean="0"/>
              <a:t>or for any other injury to the person or rights of another</a:t>
            </a:r>
            <a:r>
              <a:rPr lang="en-US" sz="2000" dirty="0" smtClean="0"/>
              <a:t>, not arising on contract, and not hereinafter enumerated;</a:t>
            </a:r>
          </a:p>
          <a:p>
            <a:pPr marL="630238" lvl="2" indent="0">
              <a:buNone/>
            </a:pPr>
            <a:endParaRPr lang="en-US" dirty="0"/>
          </a:p>
        </p:txBody>
      </p:sp>
      <p:sp>
        <p:nvSpPr>
          <p:cNvPr id="4"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7"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Basics</a:t>
            </a:r>
            <a:endParaRPr lang="en-US" sz="2800" cap="small" dirty="0"/>
          </a:p>
        </p:txBody>
      </p:sp>
      <p:cxnSp>
        <p:nvCxnSpPr>
          <p:cNvPr id="9" name="Straight Connector 8"/>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310274"/>
      </p:ext>
    </p:extLst>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The Court’s Analysis:</a:t>
            </a:r>
          </a:p>
          <a:p>
            <a:pPr lvl="1">
              <a:spcBef>
                <a:spcPts val="0"/>
              </a:spcBef>
              <a:spcAft>
                <a:spcPts val="1200"/>
              </a:spcAft>
            </a:pPr>
            <a:r>
              <a:rPr lang="en-US" sz="2000" dirty="0"/>
              <a:t>The parties framed the issues very differently:</a:t>
            </a:r>
          </a:p>
          <a:p>
            <a:pPr lvl="2">
              <a:spcBef>
                <a:spcPts val="0"/>
              </a:spcBef>
              <a:spcAft>
                <a:spcPts val="1200"/>
              </a:spcAft>
            </a:pPr>
            <a:r>
              <a:rPr lang="en-US" sz="1800" dirty="0"/>
              <a:t>Wallerich argued that no cause of action accrued separate from the 2006 execution of the antenuptial agreement, and that all claimed damages flowed from that primary event; that separating the factual underpinnings of Frederick’s claims into distinct causes of action was nothing more than a “claim splitting” exercise, which the </a:t>
            </a:r>
            <a:r>
              <a:rPr lang="en-US" sz="1800" i="1" dirty="0"/>
              <a:t>Antone </a:t>
            </a:r>
            <a:r>
              <a:rPr lang="en-US" sz="1800" dirty="0"/>
              <a:t>Court specifically rejected.</a:t>
            </a:r>
          </a:p>
          <a:p>
            <a:pPr lvl="2">
              <a:spcBef>
                <a:spcPts val="0"/>
              </a:spcBef>
              <a:spcAft>
                <a:spcPts val="1200"/>
              </a:spcAft>
            </a:pPr>
            <a:r>
              <a:rPr lang="en-US" sz="1800" dirty="0" smtClean="0"/>
              <a:t>Frederick distinguished the facts of his claim from the precedent set in </a:t>
            </a:r>
            <a:r>
              <a:rPr lang="en-US" sz="1800" i="1" dirty="0" smtClean="0"/>
              <a:t>Antone</a:t>
            </a:r>
            <a:r>
              <a:rPr lang="en-US" sz="1800" dirty="0" smtClean="0"/>
              <a:t>, arguing that the facts in that case did not involve “separate” acts of negligence as pled in Frederick’s complaint.</a:t>
            </a:r>
            <a:endParaRPr lang="en-US" sz="1800" dirty="0"/>
          </a:p>
          <a:p>
            <a:pPr lvl="1">
              <a:spcBef>
                <a:spcPts val="0"/>
              </a:spcBef>
              <a:spcAft>
                <a:spcPts val="1200"/>
              </a:spcAft>
            </a:pPr>
            <a:endParaRPr lang="en-US" sz="2000"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3250589"/>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a:t>
            </a:r>
            <a:r>
              <a:rPr lang="en-US" sz="2400" b="1" dirty="0" smtClean="0"/>
              <a:t>Analysis (Continued):</a:t>
            </a:r>
            <a:endParaRPr lang="en-US" sz="2400" b="1" dirty="0"/>
          </a:p>
          <a:p>
            <a:pPr lvl="1">
              <a:spcBef>
                <a:spcPts val="0"/>
              </a:spcBef>
              <a:spcAft>
                <a:spcPts val="1200"/>
              </a:spcAft>
            </a:pPr>
            <a:r>
              <a:rPr lang="en-US" sz="2000" dirty="0" smtClean="0"/>
              <a:t>The End of the Continuing Representation Rule?</a:t>
            </a:r>
          </a:p>
          <a:p>
            <a:pPr lvl="2">
              <a:spcBef>
                <a:spcPts val="0"/>
              </a:spcBef>
              <a:spcAft>
                <a:spcPts val="1200"/>
              </a:spcAft>
              <a:tabLst>
                <a:tab pos="1081088" algn="l"/>
              </a:tabLst>
            </a:pPr>
            <a:r>
              <a:rPr lang="en-US" sz="1800" dirty="0" smtClean="0"/>
              <a:t>In a footnote citing </a:t>
            </a:r>
            <a:r>
              <a:rPr lang="en-US" sz="1800" i="1" dirty="0" smtClean="0"/>
              <a:t>Carlson v. Houk</a:t>
            </a:r>
            <a:r>
              <a:rPr lang="en-US" sz="1800" dirty="0" smtClean="0"/>
              <a:t>, the Court distinguished the manner in which Frederick raised the “separate acts” theory on appeal from the “continuing representation” rule, stating:</a:t>
            </a:r>
            <a:br>
              <a:rPr lang="en-US" sz="1800" dirty="0" smtClean="0"/>
            </a:br>
            <a:r>
              <a:rPr lang="en-US" sz="1800" dirty="0" smtClean="0"/>
              <a:t/>
            </a:r>
            <a:br>
              <a:rPr lang="en-US" sz="1800" dirty="0" smtClean="0"/>
            </a:br>
            <a:r>
              <a:rPr lang="en-US" sz="1800" dirty="0" smtClean="0"/>
              <a:t>	Frederick, importantly, is not asking us to adopt a 	“continuous-representation” theory to toll the statute of 	limitations. </a:t>
            </a:r>
            <a:r>
              <a:rPr lang="en-US" sz="1800" i="1" dirty="0" smtClean="0"/>
              <a:t>See generally Carlson v. Houk</a:t>
            </a:r>
            <a:r>
              <a:rPr lang="en-US" sz="1800" dirty="0" smtClean="0"/>
              <a:t>, No. A14-0633, 	2014 6090685, at *2-5 (Minn. App. Nov. 17, 2014) 	(reviewing the “continuous-representation doctrine” and 	noting that no Minnesota case has ever adopted or 	explicitly rejected the doctrine)</a:t>
            </a:r>
            <a:br>
              <a:rPr lang="en-US" sz="1800" dirty="0" smtClean="0"/>
            </a:br>
            <a:r>
              <a:rPr lang="en-US" sz="1800" dirty="0" smtClean="0"/>
              <a:t/>
            </a:r>
            <a:br>
              <a:rPr lang="en-US" sz="1800" dirty="0" smtClean="0"/>
            </a:br>
            <a:r>
              <a:rPr lang="en-US" sz="1800" dirty="0" smtClean="0"/>
              <a:t>907 N.W.2d at 174, fn. 4.</a:t>
            </a:r>
          </a:p>
          <a:p>
            <a:pPr marL="914400" lvl="3" indent="0">
              <a:spcBef>
                <a:spcPts val="0"/>
              </a:spcBef>
              <a:spcAft>
                <a:spcPts val="1200"/>
              </a:spcAft>
              <a:buNone/>
            </a:pPr>
            <a:endParaRPr lang="en-US" sz="1400" dirty="0"/>
          </a:p>
          <a:p>
            <a:pPr lvl="1">
              <a:spcBef>
                <a:spcPts val="0"/>
              </a:spcBef>
              <a:spcAft>
                <a:spcPts val="1200"/>
              </a:spcAft>
            </a:pPr>
            <a:endParaRPr lang="en-US" sz="2000"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369796"/>
      </p:ext>
    </p:extLst>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Decision (Continued):</a:t>
            </a:r>
          </a:p>
          <a:p>
            <a:pPr lvl="1">
              <a:spcBef>
                <a:spcPts val="0"/>
              </a:spcBef>
              <a:spcAft>
                <a:spcPts val="1200"/>
              </a:spcAft>
            </a:pPr>
            <a:r>
              <a:rPr lang="en-US" sz="2000" dirty="0" smtClean="0"/>
              <a:t>The Court Articulated a New “Separate Claims” Rule.</a:t>
            </a:r>
          </a:p>
          <a:p>
            <a:pPr lvl="2">
              <a:spcBef>
                <a:spcPts val="0"/>
              </a:spcBef>
              <a:spcAft>
                <a:spcPts val="1200"/>
              </a:spcAft>
            </a:pPr>
            <a:r>
              <a:rPr lang="en-US" sz="1800" dirty="0" smtClean="0"/>
              <a:t>Citing two decisions, the Court noted that it had “previously indicated that separate causes of action </a:t>
            </a:r>
            <a:r>
              <a:rPr lang="en-US" sz="1800" i="1" dirty="0" smtClean="0"/>
              <a:t>may</a:t>
            </a:r>
            <a:r>
              <a:rPr lang="en-US" sz="1800" dirty="0" smtClean="0"/>
              <a:t> accrue independently within the same set of facts, and therefore can trigger separate accrual dates.” 907 N.W.2d at 174.</a:t>
            </a:r>
          </a:p>
          <a:p>
            <a:pPr lvl="2">
              <a:spcBef>
                <a:spcPts val="0"/>
              </a:spcBef>
              <a:spcAft>
                <a:spcPts val="1200"/>
              </a:spcAft>
            </a:pPr>
            <a:r>
              <a:rPr lang="en-US" sz="1800" i="1" dirty="0" smtClean="0"/>
              <a:t>Togstad v. Vesely, Otto, Miller &amp; Keefe</a:t>
            </a:r>
            <a:r>
              <a:rPr lang="en-US" sz="1800" dirty="0" smtClean="0"/>
              <a:t>, </a:t>
            </a:r>
            <a:br>
              <a:rPr lang="en-US" sz="1800" dirty="0" smtClean="0"/>
            </a:br>
            <a:r>
              <a:rPr lang="en-US" sz="1800" dirty="0" smtClean="0"/>
              <a:t>291 N.W.2d 686 (Minn. 1980)</a:t>
            </a:r>
          </a:p>
          <a:p>
            <a:pPr lvl="2">
              <a:spcBef>
                <a:spcPts val="0"/>
              </a:spcBef>
              <a:spcAft>
                <a:spcPts val="1200"/>
              </a:spcAft>
            </a:pPr>
            <a:r>
              <a:rPr lang="en-US" sz="1800" i="1" dirty="0" smtClean="0"/>
              <a:t>Capitol Supply Co. v. City of St. Paul</a:t>
            </a:r>
            <a:r>
              <a:rPr lang="en-US" sz="1800" dirty="0" smtClean="0"/>
              <a:t>, </a:t>
            </a:r>
            <a:br>
              <a:rPr lang="en-US" sz="1800" dirty="0" smtClean="0"/>
            </a:br>
            <a:r>
              <a:rPr lang="en-US" sz="1800" dirty="0" smtClean="0"/>
              <a:t>316 N.W.2d 554 (Minn. 1982)</a:t>
            </a:r>
            <a:endParaRPr lang="en-US" sz="1800" i="1" dirty="0" smtClean="0"/>
          </a:p>
          <a:p>
            <a:pPr marL="392113" lvl="1" indent="0">
              <a:spcBef>
                <a:spcPts val="0"/>
              </a:spcBef>
              <a:spcAft>
                <a:spcPts val="1200"/>
              </a:spcAft>
              <a:buNone/>
            </a:pPr>
            <a:endParaRPr lang="en-US" sz="2000" dirty="0" smtClean="0"/>
          </a:p>
          <a:p>
            <a:pPr lvl="1">
              <a:spcBef>
                <a:spcPts val="0"/>
              </a:spcBef>
              <a:spcAft>
                <a:spcPts val="1200"/>
              </a:spcAft>
            </a:pPr>
            <a:endParaRPr lang="en-US" sz="18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411670"/>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Decision (Continued):</a:t>
            </a:r>
          </a:p>
          <a:p>
            <a:pPr lvl="1">
              <a:spcBef>
                <a:spcPts val="0"/>
              </a:spcBef>
              <a:spcAft>
                <a:spcPts val="1200"/>
              </a:spcAft>
            </a:pPr>
            <a:r>
              <a:rPr lang="en-US" sz="2000" dirty="0" smtClean="0"/>
              <a:t>Hiding in Plain Sight: three unpublished Court of Appeals’ decisions provide the framework for the “separate claims” rule:</a:t>
            </a:r>
          </a:p>
          <a:p>
            <a:pPr lvl="2">
              <a:spcBef>
                <a:spcPts val="0"/>
              </a:spcBef>
              <a:spcAft>
                <a:spcPts val="1200"/>
              </a:spcAft>
            </a:pPr>
            <a:r>
              <a:rPr lang="en-US" sz="1800" i="1" dirty="0" smtClean="0"/>
              <a:t>Devereaux v. Stroup</a:t>
            </a:r>
            <a:r>
              <a:rPr lang="en-US" sz="1800" dirty="0" smtClean="0"/>
              <a:t>, No. A07-0103,</a:t>
            </a:r>
            <a:br>
              <a:rPr lang="en-US" sz="1800" dirty="0" smtClean="0"/>
            </a:br>
            <a:r>
              <a:rPr lang="en-US" sz="1800" dirty="0" smtClean="0"/>
              <a:t>2008 WL 73712 (Minn. App. Jan. 8, 2008)</a:t>
            </a:r>
          </a:p>
          <a:p>
            <a:pPr lvl="2">
              <a:spcBef>
                <a:spcPts val="0"/>
              </a:spcBef>
              <a:spcAft>
                <a:spcPts val="1200"/>
              </a:spcAft>
            </a:pPr>
            <a:r>
              <a:rPr lang="en-US" sz="1800" i="1" dirty="0" smtClean="0"/>
              <a:t>Nash v. Gurovitsch</a:t>
            </a:r>
            <a:r>
              <a:rPr lang="en-US" sz="1800" dirty="0" smtClean="0"/>
              <a:t>, No. A10-1489,</a:t>
            </a:r>
            <a:br>
              <a:rPr lang="en-US" sz="1800" dirty="0" smtClean="0"/>
            </a:br>
            <a:r>
              <a:rPr lang="en-US" sz="1800" dirty="0" smtClean="0"/>
              <a:t>2011 WL 1237546 (Minn. App. Apr. 5, 2011)</a:t>
            </a:r>
          </a:p>
          <a:p>
            <a:pPr lvl="2">
              <a:spcBef>
                <a:spcPts val="0"/>
              </a:spcBef>
              <a:spcAft>
                <a:spcPts val="1200"/>
              </a:spcAft>
            </a:pPr>
            <a:r>
              <a:rPr lang="en-US" sz="1800" i="1" dirty="0" smtClean="0"/>
              <a:t>Gearin v. Bailey’s Nurseries, Inc.</a:t>
            </a:r>
            <a:r>
              <a:rPr lang="en-US" sz="1800" dirty="0" smtClean="0"/>
              <a:t>, No. A11-0595,</a:t>
            </a:r>
            <a:br>
              <a:rPr lang="en-US" sz="1800" dirty="0" smtClean="0"/>
            </a:br>
            <a:r>
              <a:rPr lang="en-US" sz="1800" dirty="0" smtClean="0"/>
              <a:t>2012 WL 34035 (Minn. App. Jan. 9, 2012)</a:t>
            </a:r>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909352"/>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Decision (Continued):</a:t>
            </a:r>
          </a:p>
          <a:p>
            <a:pPr lvl="1">
              <a:spcBef>
                <a:spcPts val="0"/>
              </a:spcBef>
              <a:spcAft>
                <a:spcPts val="1200"/>
              </a:spcAft>
            </a:pPr>
            <a:r>
              <a:rPr lang="en-US" sz="2000" dirty="0" smtClean="0"/>
              <a:t>The Court then set out a series of </a:t>
            </a:r>
            <a:r>
              <a:rPr lang="en-US" sz="2000" i="1" dirty="0" smtClean="0"/>
              <a:t>four</a:t>
            </a:r>
            <a:r>
              <a:rPr lang="en-US" sz="2000" dirty="0" smtClean="0"/>
              <a:t> questions to determine whether Frederick had alleged sufficiently independent causes of action:</a:t>
            </a:r>
          </a:p>
          <a:p>
            <a:pPr lvl="2">
              <a:spcBef>
                <a:spcPts val="0"/>
              </a:spcBef>
              <a:spcAft>
                <a:spcPts val="1200"/>
              </a:spcAft>
            </a:pPr>
            <a:r>
              <a:rPr lang="en-US" sz="1800" dirty="0" smtClean="0"/>
              <a:t>Whether the plaintiff’s position had “significantly worsened” as a result of a subsequent allegedly negligent act?</a:t>
            </a:r>
          </a:p>
          <a:p>
            <a:pPr lvl="2">
              <a:spcBef>
                <a:spcPts val="0"/>
              </a:spcBef>
              <a:spcAft>
                <a:spcPts val="1200"/>
              </a:spcAft>
            </a:pPr>
            <a:r>
              <a:rPr lang="en-US" sz="1800" dirty="0" smtClean="0"/>
              <a:t>Did the attorney-defendant’s subsequent acts involve the same type of conduct as the previous acts?</a:t>
            </a:r>
          </a:p>
          <a:p>
            <a:pPr lvl="2">
              <a:spcBef>
                <a:spcPts val="0"/>
              </a:spcBef>
              <a:spcAft>
                <a:spcPts val="1200"/>
              </a:spcAft>
            </a:pPr>
            <a:r>
              <a:rPr lang="en-US" sz="1800" dirty="0" smtClean="0"/>
              <a:t>Did the alleged acts of negligence occur at different times and during different transactions?</a:t>
            </a:r>
          </a:p>
          <a:p>
            <a:pPr lvl="2">
              <a:spcBef>
                <a:spcPts val="0"/>
              </a:spcBef>
              <a:spcAft>
                <a:spcPts val="1200"/>
              </a:spcAft>
            </a:pPr>
            <a:r>
              <a:rPr lang="en-US" sz="1800" dirty="0" smtClean="0"/>
              <a:t>Were the two acts connected by a sufficient causal link that would necessitate the conclusion that the two acts flowed from the same negligence?</a:t>
            </a:r>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568567"/>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Decision (Continued):</a:t>
            </a:r>
          </a:p>
          <a:p>
            <a:pPr lvl="1">
              <a:spcBef>
                <a:spcPts val="0"/>
              </a:spcBef>
              <a:spcAft>
                <a:spcPts val="1200"/>
              </a:spcAft>
            </a:pPr>
            <a:r>
              <a:rPr lang="en-US" sz="2000" dirty="0" smtClean="0"/>
              <a:t>It then identified </a:t>
            </a:r>
            <a:r>
              <a:rPr lang="en-US" sz="2000" i="1" dirty="0" smtClean="0"/>
              <a:t>five </a:t>
            </a:r>
            <a:r>
              <a:rPr lang="en-US" sz="2000" dirty="0" smtClean="0"/>
              <a:t>factors that demonstrated Frederick had alleged sufficiently independent claims:</a:t>
            </a:r>
          </a:p>
          <a:p>
            <a:pPr lvl="2">
              <a:spcBef>
                <a:spcPts val="0"/>
              </a:spcBef>
              <a:spcAft>
                <a:spcPts val="1200"/>
              </a:spcAft>
            </a:pPr>
            <a:r>
              <a:rPr lang="en-US" sz="1800" dirty="0" smtClean="0"/>
              <a:t>Frederick’s position had significantly worsened;</a:t>
            </a:r>
          </a:p>
          <a:p>
            <a:pPr lvl="2">
              <a:spcBef>
                <a:spcPts val="0"/>
              </a:spcBef>
              <a:spcAft>
                <a:spcPts val="1200"/>
              </a:spcAft>
            </a:pPr>
            <a:r>
              <a:rPr lang="en-US" sz="1800" dirty="0" smtClean="0"/>
              <a:t>Wallerich’s subsequent acts did not involve the same type of conduct as the 2006 acts;</a:t>
            </a:r>
          </a:p>
          <a:p>
            <a:pPr lvl="2">
              <a:spcBef>
                <a:spcPts val="0"/>
              </a:spcBef>
              <a:spcAft>
                <a:spcPts val="1200"/>
              </a:spcAft>
            </a:pPr>
            <a:r>
              <a:rPr lang="en-US" sz="1800" dirty="0" smtClean="0"/>
              <a:t>The acts occurred at different times and, importantly, during different transactions;</a:t>
            </a:r>
          </a:p>
          <a:p>
            <a:pPr lvl="2">
              <a:spcBef>
                <a:spcPts val="0"/>
              </a:spcBef>
              <a:spcAft>
                <a:spcPts val="1200"/>
              </a:spcAft>
            </a:pPr>
            <a:r>
              <a:rPr lang="en-US" sz="1800" dirty="0" smtClean="0"/>
              <a:t>The subsequent act was not connected by a </a:t>
            </a:r>
            <a:r>
              <a:rPr lang="en-US" sz="1800" dirty="0" smtClean="0"/>
              <a:t>sufficient </a:t>
            </a:r>
            <a:r>
              <a:rPr lang="en-US" sz="1800" dirty="0" smtClean="0"/>
              <a:t>causal link to the first act; and,</a:t>
            </a:r>
          </a:p>
          <a:p>
            <a:pPr lvl="2">
              <a:spcBef>
                <a:spcPts val="0"/>
              </a:spcBef>
              <a:spcAft>
                <a:spcPts val="1200"/>
              </a:spcAft>
            </a:pPr>
            <a:r>
              <a:rPr lang="en-US" sz="1800" dirty="0" smtClean="0"/>
              <a:t>The subsequent act specifically and explicitly incorporated and relied on the continued validity of Wallerich’s prior work.</a:t>
            </a:r>
          </a:p>
          <a:p>
            <a:pPr lvl="2">
              <a:spcBef>
                <a:spcPts val="0"/>
              </a:spcBef>
              <a:spcAft>
                <a:spcPts val="1200"/>
              </a:spcAft>
            </a:pPr>
            <a:endParaRPr lang="en-US" sz="1800" dirty="0" smtClean="0"/>
          </a:p>
          <a:p>
            <a:pPr lvl="2">
              <a:spcBef>
                <a:spcPts val="0"/>
              </a:spcBef>
              <a:spcAft>
                <a:spcPts val="1200"/>
              </a:spcAft>
            </a:pPr>
            <a:endParaRPr lang="en-US" sz="16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4236217"/>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Decision (Continued):</a:t>
            </a:r>
          </a:p>
          <a:p>
            <a:pPr lvl="1">
              <a:spcBef>
                <a:spcPts val="0"/>
              </a:spcBef>
              <a:spcAft>
                <a:spcPts val="1200"/>
              </a:spcAft>
            </a:pPr>
            <a:r>
              <a:rPr lang="en-US" sz="2000" dirty="0" smtClean="0"/>
              <a:t>In a footnote, the Court made the following observation:</a:t>
            </a:r>
            <a:r>
              <a:rPr lang="en-US" sz="1200" dirty="0" smtClean="0"/>
              <a:t/>
            </a:r>
            <a:br>
              <a:rPr lang="en-US" sz="1200" dirty="0" smtClean="0"/>
            </a:br>
            <a:r>
              <a:rPr lang="en-US" sz="1200" dirty="0" smtClean="0"/>
              <a:t/>
            </a:r>
            <a:br>
              <a:rPr lang="en-US" sz="1200" dirty="0" smtClean="0"/>
            </a:br>
            <a:r>
              <a:rPr lang="en-US" sz="2000" dirty="0" smtClean="0"/>
              <a:t>	Although we found these facts helpful in our analysis 	here, we do not suggest that these are the exclusive 	considerations, nor that these considerations will be 	helpful in every case.</a:t>
            </a:r>
          </a:p>
          <a:p>
            <a:pPr marL="630238" lvl="2" indent="0">
              <a:spcBef>
                <a:spcPts val="0"/>
              </a:spcBef>
              <a:spcAft>
                <a:spcPts val="1200"/>
              </a:spcAft>
              <a:buNone/>
            </a:pPr>
            <a:r>
              <a:rPr lang="en-US" sz="2000" dirty="0" smtClean="0"/>
              <a:t>907 N.W.2d at 176, fn. 5.</a:t>
            </a:r>
          </a:p>
          <a:p>
            <a:pPr lvl="2">
              <a:spcBef>
                <a:spcPts val="0"/>
              </a:spcBef>
              <a:spcAft>
                <a:spcPts val="1200"/>
              </a:spcAft>
            </a:pPr>
            <a:endParaRPr lang="en-US" sz="16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2266139"/>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a:t>The Court’s Decision (Continued):</a:t>
            </a:r>
          </a:p>
          <a:p>
            <a:pPr lvl="1">
              <a:spcBef>
                <a:spcPts val="0"/>
              </a:spcBef>
              <a:spcAft>
                <a:spcPts val="1200"/>
              </a:spcAft>
            </a:pPr>
            <a:r>
              <a:rPr lang="en-US" sz="2000" dirty="0" smtClean="0"/>
              <a:t>The </a:t>
            </a:r>
            <a:r>
              <a:rPr lang="en-US" sz="2000" dirty="0"/>
              <a:t>Court also was equivocal as to whether a plaintiff could maintain a claim in perpetuity as to the improper drafting of an instrument by requesting attorney’s opinion as to whether the instrument could harm plaintiff in the future</a:t>
            </a:r>
            <a:r>
              <a:rPr lang="en-US" sz="2000" dirty="0" smtClean="0"/>
              <a:t>.</a:t>
            </a:r>
          </a:p>
          <a:p>
            <a:pPr lvl="2">
              <a:spcBef>
                <a:spcPts val="0"/>
              </a:spcBef>
              <a:spcAft>
                <a:spcPts val="1200"/>
              </a:spcAft>
            </a:pPr>
            <a:r>
              <a:rPr lang="en-US" sz="1800" dirty="0"/>
              <a:t>“. . . we are not </a:t>
            </a:r>
            <a:r>
              <a:rPr lang="en-US" sz="1800" b="1" i="1" dirty="0"/>
              <a:t>convinced </a:t>
            </a:r>
            <a:r>
              <a:rPr lang="en-US" sz="1800" dirty="0"/>
              <a:t> that such a result inevitably flows from our decision.” 907 N.W.2d at 176.</a:t>
            </a:r>
          </a:p>
          <a:p>
            <a:pPr marL="630238" lvl="2" indent="0">
              <a:spcBef>
                <a:spcPts val="0"/>
              </a:spcBef>
              <a:spcAft>
                <a:spcPts val="1200"/>
              </a:spcAft>
              <a:buNone/>
            </a:pPr>
            <a:endParaRPr lang="en-US" sz="1800" dirty="0"/>
          </a:p>
          <a:p>
            <a:pPr lvl="2">
              <a:spcBef>
                <a:spcPts val="0"/>
              </a:spcBef>
              <a:spcAft>
                <a:spcPts val="1200"/>
              </a:spcAft>
            </a:pPr>
            <a:endParaRPr lang="en-US" sz="1800" dirty="0" smtClean="0"/>
          </a:p>
          <a:p>
            <a:pPr lvl="2">
              <a:spcBef>
                <a:spcPts val="0"/>
              </a:spcBef>
              <a:spcAft>
                <a:spcPts val="1200"/>
              </a:spcAft>
            </a:pPr>
            <a:endParaRPr lang="en-US" sz="16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3197453"/>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Holding:</a:t>
            </a:r>
            <a:endParaRPr lang="en-US" sz="2400" b="1" dirty="0"/>
          </a:p>
          <a:p>
            <a:pPr lvl="1">
              <a:spcBef>
                <a:spcPts val="0"/>
              </a:spcBef>
              <a:spcAft>
                <a:spcPts val="1200"/>
              </a:spcAft>
            </a:pPr>
            <a:r>
              <a:rPr lang="en-US" sz="2000" dirty="0" smtClean="0"/>
              <a:t>Frederick had pled sufficiently independent acts of attorney negligence to support two causes of action with separate accrual dates.</a:t>
            </a:r>
          </a:p>
          <a:p>
            <a:pPr lvl="1">
              <a:spcBef>
                <a:spcPts val="0"/>
              </a:spcBef>
              <a:spcAft>
                <a:spcPts val="1200"/>
              </a:spcAft>
            </a:pPr>
            <a:r>
              <a:rPr lang="en-US" sz="2000" dirty="0" smtClean="0"/>
              <a:t>Frederick’s claim arising out of the 2006 drafting of the antenuptial agreement </a:t>
            </a:r>
            <a:r>
              <a:rPr lang="en-US" sz="2000" i="1" dirty="0" smtClean="0"/>
              <a:t>accrued</a:t>
            </a:r>
            <a:r>
              <a:rPr lang="en-US" sz="2000" dirty="0" smtClean="0"/>
              <a:t> on the date of his marriage, and was thus time barred.</a:t>
            </a:r>
          </a:p>
          <a:p>
            <a:pPr lvl="1">
              <a:spcBef>
                <a:spcPts val="0"/>
              </a:spcBef>
              <a:spcAft>
                <a:spcPts val="1200"/>
              </a:spcAft>
            </a:pPr>
            <a:r>
              <a:rPr lang="en-US" sz="2000" dirty="0" smtClean="0"/>
              <a:t>Frederick’s claim arising out of the 2007 drafting of the will </a:t>
            </a:r>
            <a:r>
              <a:rPr lang="en-US" sz="2000" i="1" dirty="0" smtClean="0"/>
              <a:t>accrued</a:t>
            </a:r>
            <a:r>
              <a:rPr lang="en-US" sz="2000" dirty="0" smtClean="0"/>
              <a:t> on the date the will was executed; the “some damage” that occurred was the $1 million in </a:t>
            </a:r>
            <a:r>
              <a:rPr lang="en-US" sz="2000" i="1" dirty="0" smtClean="0"/>
              <a:t>additional </a:t>
            </a:r>
            <a:r>
              <a:rPr lang="en-US" sz="2000" dirty="0" smtClean="0"/>
              <a:t>asset appreciation that was subject to his 2013 divorce proceedings.</a:t>
            </a:r>
            <a:endParaRPr lang="en-US" sz="1800" dirty="0" smtClean="0"/>
          </a:p>
          <a:p>
            <a:pPr lvl="2">
              <a:spcBef>
                <a:spcPts val="0"/>
              </a:spcBef>
              <a:spcAft>
                <a:spcPts val="1200"/>
              </a:spcAft>
            </a:pPr>
            <a:endParaRPr lang="en-US" sz="16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7126556"/>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Dissent:</a:t>
            </a:r>
            <a:endParaRPr lang="en-US" sz="2400" b="1" dirty="0"/>
          </a:p>
          <a:p>
            <a:pPr lvl="1">
              <a:spcBef>
                <a:spcPts val="0"/>
              </a:spcBef>
              <a:spcAft>
                <a:spcPts val="1200"/>
              </a:spcAft>
            </a:pPr>
            <a:r>
              <a:rPr lang="en-US" sz="2000" dirty="0" smtClean="0"/>
              <a:t>Took the majority to task for blowing up a perfectly workable rule, announced in </a:t>
            </a:r>
            <a:r>
              <a:rPr lang="en-US" sz="2000" i="1" dirty="0" smtClean="0"/>
              <a:t>Antone</a:t>
            </a:r>
            <a:r>
              <a:rPr lang="en-US" sz="2000" dirty="0" smtClean="0"/>
              <a:t>, and substituting it for a “complicated and unworkable multi-factor framework that will lead to confusion and uncertainty.” </a:t>
            </a:r>
            <a:r>
              <a:rPr lang="en-US" sz="1800" dirty="0" smtClean="0"/>
              <a:t>907 N.W.2d at 181.</a:t>
            </a:r>
          </a:p>
          <a:p>
            <a:pPr lvl="1">
              <a:spcBef>
                <a:spcPts val="0"/>
              </a:spcBef>
              <a:spcAft>
                <a:spcPts val="1200"/>
              </a:spcAft>
            </a:pPr>
            <a:r>
              <a:rPr lang="en-US" sz="2000" dirty="0" smtClean="0"/>
              <a:t>Asserted that the majority both misapplied its own rule and “concede[d] that the considerations on which it </a:t>
            </a:r>
            <a:r>
              <a:rPr lang="en-US" sz="2000" dirty="0" smtClean="0"/>
              <a:t>relie</a:t>
            </a:r>
            <a:r>
              <a:rPr lang="en-US" sz="2000" dirty="0" smtClean="0"/>
              <a:t>[d] are neither exhaustive nor generally applicable.” </a:t>
            </a:r>
            <a:r>
              <a:rPr lang="en-US" sz="1800" dirty="0" smtClean="0"/>
              <a:t>907 N.W.2d at 185, fn. 3.</a:t>
            </a:r>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1845568"/>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The Clock Starts on the Statute of Limitations When the Cause of Action “Accrues”</a:t>
            </a:r>
          </a:p>
          <a:p>
            <a:pPr lvl="1">
              <a:spcBef>
                <a:spcPts val="0"/>
              </a:spcBef>
              <a:spcAft>
                <a:spcPts val="1200"/>
              </a:spcAft>
            </a:pPr>
            <a:r>
              <a:rPr lang="en-US" sz="2000" dirty="0" smtClean="0"/>
              <a:t>A legal malpractice cause of action accrues “when the plaintiff can allege sufficient facts to survive a motion to dismiss for failure to state a claim upon which relief can be granted.”</a:t>
            </a:r>
          </a:p>
          <a:p>
            <a:pPr lvl="2">
              <a:spcBef>
                <a:spcPts val="0"/>
              </a:spcBef>
              <a:spcAft>
                <a:spcPts val="1200"/>
              </a:spcAft>
            </a:pPr>
            <a:r>
              <a:rPr lang="en-US" sz="1800" i="1" dirty="0" smtClean="0"/>
              <a:t>Antone v. Mirviss</a:t>
            </a:r>
            <a:r>
              <a:rPr lang="en-US" sz="1800" dirty="0" smtClean="0"/>
              <a:t>, 720 N.W.2d 331 (Minn. 2006) (</a:t>
            </a:r>
            <a:r>
              <a:rPr lang="en-US" sz="1800" i="1" dirty="0" smtClean="0"/>
              <a:t>citing </a:t>
            </a:r>
            <a:r>
              <a:rPr lang="en-US" sz="1800" i="1" dirty="0" smtClean="0"/>
              <a:t>Dalton </a:t>
            </a:r>
            <a:r>
              <a:rPr lang="en-US" sz="1800" i="1" dirty="0" smtClean="0"/>
              <a:t>v. Dow Chemical Co.</a:t>
            </a:r>
            <a:r>
              <a:rPr lang="en-US" sz="1800" dirty="0" smtClean="0"/>
              <a:t>, 158 N.W.2d 580, 584 (Minn. 1968</a:t>
            </a:r>
            <a:r>
              <a:rPr lang="en-US" sz="1800" dirty="0" smtClean="0"/>
              <a:t>))</a:t>
            </a:r>
            <a:endParaRPr lang="en-US" sz="1800" dirty="0" smtClean="0"/>
          </a:p>
        </p:txBody>
      </p:sp>
      <p:cxnSp>
        <p:nvCxnSpPr>
          <p:cNvPr id="15" name="Straight Connector 14"/>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Title 3"/>
          <p:cNvSpPr txBox="1">
            <a:spLocks/>
          </p:cNvSpPr>
          <p:nvPr/>
        </p:nvSpPr>
        <p:spPr>
          <a:xfrm>
            <a:off x="455761" y="274638"/>
            <a:ext cx="5716437" cy="114300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eaLnBrk="1" hangingPunct="1"/>
            <a:r>
              <a:rPr lang="en-US" cap="small" dirty="0" smtClean="0"/>
              <a:t>Legal Malpractice</a:t>
            </a:r>
            <a:br>
              <a:rPr lang="en-US" cap="small" dirty="0" smtClean="0"/>
            </a:br>
            <a:r>
              <a:rPr lang="en-US" cap="small" dirty="0" smtClean="0"/>
              <a:t>Statute of Limitations</a:t>
            </a:r>
            <a:endParaRPr lang="en-US" cap="small" dirty="0"/>
          </a:p>
        </p:txBody>
      </p:sp>
      <p:sp>
        <p:nvSpPr>
          <p:cNvPr id="18"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Basics</a:t>
            </a:r>
            <a:endParaRPr lang="en-US" sz="2800" cap="small" dirty="0"/>
          </a:p>
        </p:txBody>
      </p:sp>
    </p:spTree>
    <p:extLst>
      <p:ext uri="{BB962C8B-B14F-4D97-AF65-F5344CB8AC3E}">
        <p14:creationId xmlns:p14="http://schemas.microsoft.com/office/powerpoint/2010/main" val="3910085962"/>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Dissent (Continued):</a:t>
            </a:r>
            <a:endParaRPr lang="en-US" sz="2400" b="1" dirty="0"/>
          </a:p>
          <a:p>
            <a:pPr lvl="1">
              <a:spcBef>
                <a:spcPts val="0"/>
              </a:spcBef>
              <a:spcAft>
                <a:spcPts val="1200"/>
              </a:spcAft>
            </a:pPr>
            <a:r>
              <a:rPr lang="en-US" sz="2000" dirty="0"/>
              <a:t>Acknowledged that the Court had not previously determined </a:t>
            </a:r>
            <a:r>
              <a:rPr lang="en-US" sz="2000" dirty="0" smtClean="0"/>
              <a:t>“when acts are sufficiently independent to give rise to distinct causes of action that trigger different accrual dates.” 907 N.W2d at 185.</a:t>
            </a:r>
          </a:p>
          <a:p>
            <a:pPr lvl="1">
              <a:spcBef>
                <a:spcPts val="0"/>
              </a:spcBef>
              <a:spcAft>
                <a:spcPts val="1200"/>
              </a:spcAft>
            </a:pPr>
            <a:r>
              <a:rPr lang="en-US" sz="2000" dirty="0" smtClean="0"/>
              <a:t>But “it is clear on the facts alleged that Wallerich’s later acts were </a:t>
            </a:r>
            <a:r>
              <a:rPr lang="en-US" sz="2000" i="1" dirty="0" smtClean="0"/>
              <a:t>not</a:t>
            </a:r>
            <a:r>
              <a:rPr lang="en-US" sz="2000" dirty="0" smtClean="0"/>
              <a:t> independent from her earlier ones. Rather, they were essentially the same error: Wallerich failed to secure an enforceable antenuptial agreement, and then she failed to verify that the agreement she had secured was in fact enforceable. Under any reasonable test, these alleged facts compel a conclusion that Wallerich’s later acts were not independent from her original ones.” </a:t>
            </a:r>
            <a:r>
              <a:rPr lang="en-US" sz="2000" dirty="0"/>
              <a:t>907 N.W2d at 185.</a:t>
            </a:r>
          </a:p>
          <a:p>
            <a:pPr lvl="1">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7509348"/>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Take Aways:</a:t>
            </a:r>
            <a:endParaRPr lang="en-US" sz="2400" b="1" dirty="0"/>
          </a:p>
          <a:p>
            <a:pPr lvl="1">
              <a:spcBef>
                <a:spcPts val="0"/>
              </a:spcBef>
              <a:spcAft>
                <a:spcPts val="1200"/>
              </a:spcAft>
            </a:pPr>
            <a:r>
              <a:rPr lang="en-US" sz="2000" dirty="0" smtClean="0"/>
              <a:t>Attorney’s sufficiently independent acts of alleged negligence can support separate claims for malpractice.</a:t>
            </a:r>
          </a:p>
          <a:p>
            <a:pPr lvl="1">
              <a:spcBef>
                <a:spcPts val="0"/>
              </a:spcBef>
              <a:spcAft>
                <a:spcPts val="1200"/>
              </a:spcAft>
            </a:pPr>
            <a:r>
              <a:rPr lang="en-US" sz="2000" dirty="0" smtClean="0"/>
              <a:t>Accrual date for separate acts of malpractice discerned through application of the “some damage” rule articulated in </a:t>
            </a:r>
            <a:r>
              <a:rPr lang="en-US" sz="2000" i="1" dirty="0" smtClean="0"/>
              <a:t>Antone v. Mirviss.</a:t>
            </a:r>
            <a:endParaRPr lang="en-US" sz="2000" dirty="0" smtClean="0"/>
          </a:p>
          <a:p>
            <a:pPr lvl="2">
              <a:spcBef>
                <a:spcPts val="0"/>
              </a:spcBef>
              <a:spcAft>
                <a:spcPts val="1200"/>
              </a:spcAft>
            </a:pPr>
            <a:r>
              <a:rPr lang="en-US" sz="1800" dirty="0" smtClean="0"/>
              <a:t>Thus, subsequent acts of malpractice must independently satisfy elements of claim for professional negligence.</a:t>
            </a:r>
          </a:p>
          <a:p>
            <a:pPr lvl="1">
              <a:spcBef>
                <a:spcPts val="0"/>
              </a:spcBef>
              <a:spcAft>
                <a:spcPts val="1200"/>
              </a:spcAft>
            </a:pPr>
            <a:r>
              <a:rPr lang="en-US" sz="2000" dirty="0" smtClean="0"/>
              <a:t>In that event, statute of limitations on subsequent malpractice begins to run upon accrual of “some damage” occasioned by that subsequent act.</a:t>
            </a:r>
            <a:endParaRPr lang="en-US" sz="2000" dirty="0"/>
          </a:p>
          <a:p>
            <a:pPr lvl="2">
              <a:spcBef>
                <a:spcPts val="0"/>
              </a:spcBef>
              <a:spcAft>
                <a:spcPts val="1200"/>
              </a:spcAft>
            </a:pPr>
            <a:endParaRPr lang="en-US" sz="1800" dirty="0" smtClean="0"/>
          </a:p>
          <a:p>
            <a:pPr lvl="2">
              <a:spcBef>
                <a:spcPts val="0"/>
              </a:spcBef>
              <a:spcAft>
                <a:spcPts val="1200"/>
              </a:spcAft>
            </a:pPr>
            <a:endParaRPr lang="en-US" sz="16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452268"/>
      </p:ext>
    </p:extLst>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Take Aways (Continued):</a:t>
            </a:r>
            <a:endParaRPr lang="en-US" sz="2400" b="1" dirty="0"/>
          </a:p>
          <a:p>
            <a:pPr lvl="1">
              <a:spcBef>
                <a:spcPts val="0"/>
              </a:spcBef>
              <a:spcAft>
                <a:spcPts val="1200"/>
              </a:spcAft>
            </a:pPr>
            <a:r>
              <a:rPr lang="en-US" sz="2000" dirty="0" smtClean="0"/>
              <a:t>Beyond these general contours, it is clear that “claim splitting”—once generally prohibited—is now a </a:t>
            </a:r>
            <a:r>
              <a:rPr lang="en-US" sz="2000" dirty="0" smtClean="0"/>
              <a:t>potential </a:t>
            </a:r>
            <a:r>
              <a:rPr lang="en-US" sz="2000" dirty="0" smtClean="0"/>
              <a:t>litigation strategy for plaintiffs who have statute of limitations concerns.</a:t>
            </a:r>
          </a:p>
          <a:p>
            <a:pPr lvl="1">
              <a:spcBef>
                <a:spcPts val="0"/>
              </a:spcBef>
              <a:spcAft>
                <a:spcPts val="1200"/>
              </a:spcAft>
            </a:pPr>
            <a:r>
              <a:rPr lang="en-US" sz="2000" dirty="0" smtClean="0"/>
              <a:t>BUT—</a:t>
            </a:r>
            <a:endParaRPr lang="en-US" sz="2000" dirty="0"/>
          </a:p>
          <a:p>
            <a:pPr lvl="2">
              <a:spcBef>
                <a:spcPts val="0"/>
              </a:spcBef>
              <a:spcAft>
                <a:spcPts val="1200"/>
              </a:spcAft>
            </a:pPr>
            <a:r>
              <a:rPr lang="en-US" sz="1800" dirty="0" smtClean="0"/>
              <a:t>It is far from clear how the Court—or, more importantly, the lower courts—will apply this decision going forward, given the absence of any general test for independence of causes of </a:t>
            </a:r>
            <a:r>
              <a:rPr lang="en-US" sz="1800" dirty="0" smtClean="0"/>
              <a:t>action articulated by the </a:t>
            </a:r>
            <a:r>
              <a:rPr lang="en-US" sz="1800" i="1" dirty="0" smtClean="0"/>
              <a:t>Frederick</a:t>
            </a:r>
            <a:r>
              <a:rPr lang="en-US" sz="1800" dirty="0" smtClean="0"/>
              <a:t> Court. </a:t>
            </a:r>
            <a:r>
              <a:rPr lang="en-US" sz="1800" dirty="0" smtClean="0"/>
              <a:t>. . </a:t>
            </a:r>
            <a:endParaRPr lang="en-US" sz="1800" dirty="0"/>
          </a:p>
          <a:p>
            <a:pPr lvl="2">
              <a:spcBef>
                <a:spcPts val="0"/>
              </a:spcBef>
              <a:spcAft>
                <a:spcPts val="1200"/>
              </a:spcAft>
            </a:pPr>
            <a:endParaRPr lang="en-US" sz="1800" dirty="0" smtClean="0"/>
          </a:p>
          <a:p>
            <a:pPr lvl="2">
              <a:spcBef>
                <a:spcPts val="0"/>
              </a:spcBef>
              <a:spcAft>
                <a:spcPts val="1200"/>
              </a:spcAft>
            </a:pPr>
            <a:endParaRPr lang="en-US" sz="16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2">
              <a:spcBef>
                <a:spcPts val="0"/>
              </a:spcBef>
              <a:spcAft>
                <a:spcPts val="1200"/>
              </a:spcAft>
            </a:pPr>
            <a:endParaRPr lang="en-US" sz="1800" dirty="0" smtClean="0"/>
          </a:p>
          <a:p>
            <a:pPr lvl="1">
              <a:spcBef>
                <a:spcPts val="0"/>
              </a:spcBef>
              <a:spcAft>
                <a:spcPts val="1200"/>
              </a:spcAft>
            </a:pPr>
            <a:endParaRPr lang="en-US" sz="2000" dirty="0" smtClean="0"/>
          </a:p>
          <a:p>
            <a:pPr lvl="1">
              <a:spcBef>
                <a:spcPts val="0"/>
              </a:spcBef>
              <a:spcAft>
                <a:spcPts val="1200"/>
              </a:spcAft>
            </a:pPr>
            <a:endParaRPr lang="en-US" sz="2000" dirty="0" smtClean="0"/>
          </a:p>
          <a:p>
            <a:pPr lvl="2">
              <a:spcBef>
                <a:spcPts val="0"/>
              </a:spcBef>
              <a:spcAft>
                <a:spcPts val="1200"/>
              </a:spcAft>
            </a:pPr>
            <a:endParaRPr lang="en-US" sz="1600" i="1" dirty="0" smtClean="0"/>
          </a:p>
          <a:p>
            <a:pPr marL="392113" lvl="1" indent="0">
              <a:spcBef>
                <a:spcPts val="0"/>
              </a:spcBef>
              <a:spcAft>
                <a:spcPts val="1200"/>
              </a:spcAft>
              <a:buNone/>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a:t>The Beginning of the End</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7065798"/>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761" y="2438400"/>
            <a:ext cx="8229601" cy="1296361"/>
          </a:xfrm>
        </p:spPr>
        <p:txBody>
          <a:bodyPr>
            <a:normAutofit fontScale="90000"/>
          </a:bodyPr>
          <a:lstStyle/>
          <a:p>
            <a:pPr fontAlgn="auto">
              <a:spcAft>
                <a:spcPts val="0"/>
              </a:spcAft>
              <a:defRPr/>
            </a:pPr>
            <a:r>
              <a:rPr lang="en-US" sz="3100" i="1" dirty="0" smtClean="0"/>
              <a:t>Security Bank &amp; Trust Co. v. Larkin Hoffman</a:t>
            </a:r>
            <a:r>
              <a:rPr lang="en-US" sz="4200" dirty="0" smtClean="0"/>
              <a:t/>
            </a:r>
            <a:br>
              <a:rPr lang="en-US" sz="4200" dirty="0" smtClean="0"/>
            </a:br>
            <a:r>
              <a:rPr lang="en-US" sz="2700" dirty="0" smtClean="0"/>
              <a:t>907 N.W.2d 167 (Minn. 2018)</a:t>
            </a:r>
            <a:endParaRPr lang="en-US" sz="2700" dirty="0"/>
          </a:p>
        </p:txBody>
      </p:sp>
      <p:sp>
        <p:nvSpPr>
          <p:cNvPr id="3" name="Title 3"/>
          <p:cNvSpPr txBox="1">
            <a:spLocks/>
          </p:cNvSpPr>
          <p:nvPr/>
        </p:nvSpPr>
        <p:spPr>
          <a:xfrm>
            <a:off x="455761" y="274638"/>
            <a:ext cx="5716437" cy="1143000"/>
          </a:xfrm>
          <a:prstGeom prst="rect">
            <a:avLst/>
          </a:prstGeom>
        </p:spPr>
        <p:txBody>
          <a:bodyPr vert="horz" anchor="b">
            <a:normAutofit fontScale="82500" lnSpcReduction="20000"/>
            <a:scene3d>
              <a:camera prst="orthographicFront"/>
              <a:lightRig rig="soft" dir="t"/>
            </a:scene3d>
            <a:sp3d prstMaterial="softEdge">
              <a:bevelT w="25400" h="25400"/>
            </a:sp3d>
          </a:bodyPr>
          <a:lstStyle>
            <a:lvl1pPr algn="r" rtl="0" fontAlgn="base">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eaLnBrk="1" hangingPunct="1"/>
            <a:r>
              <a:rPr lang="en-US" cap="small" dirty="0" smtClean="0"/>
              <a:t>Legal Malpractice</a:t>
            </a:r>
            <a:br>
              <a:rPr lang="en-US" cap="small" dirty="0" smtClean="0"/>
            </a:br>
            <a:r>
              <a:rPr lang="en-US" cap="small" dirty="0" smtClean="0"/>
              <a:t>Statute of Limitations</a:t>
            </a:r>
            <a:endParaRPr lang="en-US" cap="small" dirty="0"/>
          </a:p>
        </p:txBody>
      </p:sp>
      <p:sp>
        <p:nvSpPr>
          <p:cNvPr id="4"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5" name="Straight Connector 4"/>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926705"/>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Facts:</a:t>
            </a:r>
          </a:p>
          <a:p>
            <a:pPr lvl="1">
              <a:spcBef>
                <a:spcPts val="0"/>
              </a:spcBef>
              <a:spcAft>
                <a:spcPts val="1200"/>
              </a:spcAft>
            </a:pPr>
            <a:r>
              <a:rPr lang="en-US" sz="2000" dirty="0" smtClean="0"/>
              <a:t>Larkin Hoffman drafted a will and revocable trust agreement for Gordon P. Savoie in 2009.</a:t>
            </a:r>
          </a:p>
          <a:p>
            <a:pPr lvl="2">
              <a:spcBef>
                <a:spcPts val="0"/>
              </a:spcBef>
              <a:spcAft>
                <a:spcPts val="1200"/>
              </a:spcAft>
            </a:pPr>
            <a:r>
              <a:rPr lang="en-US" sz="1800" dirty="0" smtClean="0"/>
              <a:t>One of the trust provisions required that 45 percent of the remaining trust assets be distributed to a beneficiary who was more than 37.5 years younger than Savoie, subjecting the distribution to a “generation skipping” transfer tax of about $1.654 million.</a:t>
            </a:r>
          </a:p>
          <a:p>
            <a:pPr lvl="1">
              <a:spcBef>
                <a:spcPts val="0"/>
              </a:spcBef>
              <a:spcAft>
                <a:spcPts val="1200"/>
              </a:spcAft>
            </a:pPr>
            <a:r>
              <a:rPr lang="en-US" sz="2000" dirty="0" smtClean="0"/>
              <a:t>Following Savoie’s death, Security Bank was appointed trustee and personal representative of Savoie’s estate.</a:t>
            </a:r>
          </a:p>
          <a:p>
            <a:pPr lvl="1">
              <a:spcBef>
                <a:spcPts val="0"/>
              </a:spcBef>
              <a:spcAft>
                <a:spcPts val="1200"/>
              </a:spcAft>
            </a:pPr>
            <a:r>
              <a:rPr lang="en-US" sz="2000" dirty="0" smtClean="0"/>
              <a:t>Security Bank sued Larkin Hoffman, alleging the firm failed to advise Savoie of the generation-skipping transfer tax or provide him options for reducing the estate’s tax burden.</a:t>
            </a:r>
            <a:br>
              <a:rPr lang="en-US" sz="2000" dirty="0" smtClean="0"/>
            </a:br>
            <a:endParaRPr lang="en-US" sz="2000" dirty="0" smtClean="0"/>
          </a:p>
          <a:p>
            <a:pPr lvl="1">
              <a:spcBef>
                <a:spcPts val="0"/>
              </a:spcBef>
              <a:spcAft>
                <a:spcPts val="1200"/>
              </a:spcAft>
            </a:pPr>
            <a:endParaRPr lang="en-US" sz="1400" b="1" i="1" dirty="0" smtClean="0"/>
          </a:p>
          <a:p>
            <a:pPr lvl="1">
              <a:spcBef>
                <a:spcPts val="0"/>
              </a:spcBef>
              <a:spcAft>
                <a:spcPts val="1200"/>
              </a:spcAft>
            </a:pP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382056"/>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Procedural Posture:</a:t>
            </a:r>
          </a:p>
          <a:p>
            <a:pPr lvl="1">
              <a:spcBef>
                <a:spcPts val="0"/>
              </a:spcBef>
              <a:spcAft>
                <a:spcPts val="1200"/>
              </a:spcAft>
            </a:pPr>
            <a:r>
              <a:rPr lang="en-US" sz="2000" dirty="0" smtClean="0"/>
              <a:t>Larkin Hoffman moved for judgment on the pleadings, arguing in the alternative that:</a:t>
            </a:r>
          </a:p>
          <a:p>
            <a:pPr lvl="2">
              <a:spcBef>
                <a:spcPts val="0"/>
              </a:spcBef>
              <a:spcAft>
                <a:spcPts val="1200"/>
              </a:spcAft>
            </a:pPr>
            <a:r>
              <a:rPr lang="en-US" sz="1800" dirty="0" smtClean="0"/>
              <a:t>Security Bank lacked standing as personal representative of Savoie’s estate to bring an action for legal malpractice </a:t>
            </a:r>
            <a:r>
              <a:rPr lang="en-US" sz="1800" b="1" dirty="0" smtClean="0"/>
              <a:t>because no cause of action accrued during Savoie’s lifetime.</a:t>
            </a:r>
            <a:endParaRPr lang="en-US" sz="1800" dirty="0" smtClean="0"/>
          </a:p>
          <a:p>
            <a:pPr lvl="2">
              <a:spcBef>
                <a:spcPts val="0"/>
              </a:spcBef>
              <a:spcAft>
                <a:spcPts val="1200"/>
              </a:spcAft>
            </a:pPr>
            <a:r>
              <a:rPr lang="en-US" sz="1800" dirty="0" smtClean="0"/>
              <a:t>Security Bank lacked standing as trustee of the Gordon P. Savoie Revocable Trust because Larkin Hoffman had no attorney-client relationship with Security Bank in that capacity.</a:t>
            </a:r>
          </a:p>
          <a:p>
            <a:pPr lvl="1">
              <a:spcBef>
                <a:spcPts val="0"/>
              </a:spcBef>
              <a:spcAft>
                <a:spcPts val="1200"/>
              </a:spcAft>
            </a:pPr>
            <a:r>
              <a:rPr lang="en-US" sz="2000" dirty="0" smtClean="0"/>
              <a:t>The district court granted Larkin Hoffman’s motion; the court of appeals reversed.</a:t>
            </a: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0274107"/>
      </p:ext>
    </p:extLst>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Procedural Posture (Continued):</a:t>
            </a:r>
          </a:p>
          <a:p>
            <a:pPr lvl="1">
              <a:spcBef>
                <a:spcPts val="0"/>
              </a:spcBef>
              <a:spcAft>
                <a:spcPts val="1200"/>
              </a:spcAft>
            </a:pPr>
            <a:r>
              <a:rPr lang="en-US" sz="2000" dirty="0" smtClean="0"/>
              <a:t>Minnesota Supreme Court granted review on the following issues:</a:t>
            </a:r>
          </a:p>
          <a:p>
            <a:pPr lvl="2">
              <a:spcBef>
                <a:spcPts val="0"/>
              </a:spcBef>
              <a:spcAft>
                <a:spcPts val="1200"/>
              </a:spcAft>
            </a:pPr>
            <a:r>
              <a:rPr lang="en-US" sz="1800" dirty="0" smtClean="0"/>
              <a:t>Whether the cause of action against Larkin Hoffman accrued before Savoie’s death;</a:t>
            </a:r>
          </a:p>
          <a:p>
            <a:pPr lvl="2">
              <a:spcBef>
                <a:spcPts val="0"/>
              </a:spcBef>
              <a:spcAft>
                <a:spcPts val="1200"/>
              </a:spcAft>
            </a:pPr>
            <a:r>
              <a:rPr lang="en-US" sz="1800" dirty="0" smtClean="0"/>
              <a:t>Whether the malpractice action against Larkin Hoffman may accrue after Savoie’s death; and,</a:t>
            </a:r>
          </a:p>
          <a:p>
            <a:pPr lvl="2">
              <a:spcBef>
                <a:spcPts val="0"/>
              </a:spcBef>
              <a:spcAft>
                <a:spcPts val="1200"/>
              </a:spcAft>
            </a:pPr>
            <a:r>
              <a:rPr lang="en-US" sz="1800" dirty="0" smtClean="0"/>
              <a:t>Whether Security Bank—as trustee of the Gordon P. Savoie Revocable Trust—had standing to sue Larkin Hoffman.</a:t>
            </a:r>
            <a:endParaRPr lang="en-US" sz="12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944467"/>
      </p:ext>
    </p:extLst>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u="sng" dirty="0" smtClean="0"/>
              <a:t>Must</a:t>
            </a:r>
            <a:r>
              <a:rPr lang="en-US" sz="2400" b="1" dirty="0" smtClean="0"/>
              <a:t> A Claim Accrue During a Client’s Lifetime?</a:t>
            </a:r>
          </a:p>
          <a:p>
            <a:pPr lvl="1">
              <a:spcBef>
                <a:spcPts val="0"/>
              </a:spcBef>
              <a:spcAft>
                <a:spcPts val="1200"/>
              </a:spcAft>
            </a:pPr>
            <a:r>
              <a:rPr lang="en-US" sz="2000" dirty="0" smtClean="0"/>
              <a:t>A personal representative of a decedent “has the same standing to sue and be sued in the courts of this state and the courts of any other jurisdiction as the decedent had immediately prior to death.” Minn. Stat. § 524.3-703(c).</a:t>
            </a:r>
          </a:p>
          <a:p>
            <a:pPr lvl="1">
              <a:spcBef>
                <a:spcPts val="0"/>
              </a:spcBef>
              <a:spcAft>
                <a:spcPts val="1200"/>
              </a:spcAft>
            </a:pPr>
            <a:r>
              <a:rPr lang="en-US" sz="2000" dirty="0" smtClean="0"/>
              <a:t>Thus, “Savoie himself would have needed to have standing to bring a legal-malpractice claim against Larkin [Hoffman] immediately before his death. In other words, </a:t>
            </a:r>
            <a:r>
              <a:rPr lang="en-US" sz="2000" b="1" dirty="0" smtClean="0"/>
              <a:t>the cause of action would need to have existed, or accrued, before Savoie died</a:t>
            </a:r>
            <a:r>
              <a:rPr lang="en-US" sz="2000" dirty="0" smtClean="0"/>
              <a:t>.” 916 N.W.2d at 497 (emphasis added).</a:t>
            </a:r>
          </a:p>
          <a:p>
            <a:pPr lvl="1">
              <a:spcBef>
                <a:spcPts val="0"/>
              </a:spcBef>
              <a:spcAft>
                <a:spcPts val="1200"/>
              </a:spcAft>
            </a:pPr>
            <a:r>
              <a:rPr lang="en-US" sz="2000" dirty="0" smtClean="0"/>
              <a:t>Answer: Yes.</a:t>
            </a:r>
          </a:p>
          <a:p>
            <a:pPr lvl="2">
              <a:spcBef>
                <a:spcPts val="0"/>
              </a:spcBef>
              <a:spcAft>
                <a:spcPts val="1200"/>
              </a:spcAft>
            </a:pPr>
            <a:endParaRPr lang="en-US" sz="18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5951078"/>
      </p:ext>
    </p:extLst>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181600"/>
          </a:xfrm>
        </p:spPr>
        <p:txBody>
          <a:bodyPr/>
          <a:lstStyle/>
          <a:p>
            <a:pPr>
              <a:spcBef>
                <a:spcPts val="0"/>
              </a:spcBef>
              <a:spcAft>
                <a:spcPts val="1200"/>
              </a:spcAft>
            </a:pPr>
            <a:r>
              <a:rPr lang="en-US" sz="2400" b="1" u="sng" dirty="0" smtClean="0"/>
              <a:t>Did</a:t>
            </a:r>
            <a:r>
              <a:rPr lang="en-US" sz="2400" b="1" dirty="0" smtClean="0"/>
              <a:t> a Claim Accrue During the Client’s Lifetime?</a:t>
            </a:r>
          </a:p>
          <a:p>
            <a:pPr lvl="1">
              <a:spcBef>
                <a:spcPts val="0"/>
              </a:spcBef>
              <a:spcAft>
                <a:spcPts val="1200"/>
              </a:spcAft>
              <a:tabLst>
                <a:tab pos="914400" algn="l"/>
              </a:tabLst>
            </a:pPr>
            <a:r>
              <a:rPr lang="en-US" sz="2000" dirty="0" smtClean="0"/>
              <a:t>The </a:t>
            </a:r>
            <a:r>
              <a:rPr lang="en-US" sz="2000" dirty="0"/>
              <a:t>Court </a:t>
            </a:r>
            <a:r>
              <a:rPr lang="en-US" sz="2000" dirty="0" smtClean="0"/>
              <a:t>discussed the “some damage” rule and </a:t>
            </a:r>
            <a:r>
              <a:rPr lang="en-US" sz="2000" dirty="0"/>
              <a:t>its recent holding in </a:t>
            </a:r>
            <a:r>
              <a:rPr lang="en-US" sz="2000" i="1" dirty="0"/>
              <a:t>Frederick v. Wallerich</a:t>
            </a:r>
            <a:r>
              <a:rPr lang="en-US" sz="2000" dirty="0"/>
              <a:t>, </a:t>
            </a:r>
            <a:r>
              <a:rPr lang="en-US" sz="2000" dirty="0" smtClean="0"/>
              <a:t>asserting that </a:t>
            </a:r>
            <a:r>
              <a:rPr lang="en-US" sz="2000" dirty="0"/>
              <a:t>“some damage” </a:t>
            </a:r>
            <a:r>
              <a:rPr lang="en-US" sz="2000" dirty="0" smtClean="0"/>
              <a:t>occurred in that case:</a:t>
            </a:r>
            <a:r>
              <a:rPr lang="en-US" sz="1400" dirty="0"/>
              <a:t/>
            </a:r>
            <a:br>
              <a:rPr lang="en-US" sz="1400" dirty="0"/>
            </a:br>
            <a:r>
              <a:rPr lang="en-US" sz="1400" dirty="0"/>
              <a:t/>
            </a:r>
            <a:br>
              <a:rPr lang="en-US" sz="1400" dirty="0"/>
            </a:br>
            <a:r>
              <a:rPr lang="en-US" sz="1400" dirty="0"/>
              <a:t>	</a:t>
            </a:r>
            <a:r>
              <a:rPr lang="en-US" sz="1800" dirty="0"/>
              <a:t>when the attorney drafted, and Frederick executed, his will,   	. . . [and] Frederick had lost the “opportunity to mitigate 	</a:t>
            </a:r>
            <a:r>
              <a:rPr lang="en-US" sz="1800" i="1" dirty="0"/>
              <a:t>additional </a:t>
            </a:r>
            <a:r>
              <a:rPr lang="en-US" sz="1800" dirty="0"/>
              <a:t>damages” as a result of a </a:t>
            </a:r>
            <a:r>
              <a:rPr lang="en-US" sz="1800" i="1" dirty="0"/>
              <a:t>second</a:t>
            </a:r>
            <a:r>
              <a:rPr lang="en-US" sz="1800" dirty="0"/>
              <a:t> negligent act—the 	attorney’s failure to inform Frederick of the invalidity of the 	antenuptial agreement when drafting the will. As a result of this 	second negligent act, Frederick was exposed to “an </a:t>
            </a:r>
            <a:r>
              <a:rPr lang="en-US" sz="1800" i="1" dirty="0"/>
              <a:t>additional</a:t>
            </a:r>
            <a:r>
              <a:rPr lang="en-US" sz="1800" dirty="0"/>
              <a:t> 	$1 million in asset appreciation” owed to his spouse.</a:t>
            </a:r>
          </a:p>
          <a:p>
            <a:pPr marL="630238" lvl="2" indent="0">
              <a:spcBef>
                <a:spcPts val="0"/>
              </a:spcBef>
              <a:spcAft>
                <a:spcPts val="1200"/>
              </a:spcAft>
              <a:buNone/>
              <a:tabLst>
                <a:tab pos="623888" algn="l"/>
              </a:tabLst>
            </a:pPr>
            <a:r>
              <a:rPr lang="en-US" sz="2000" dirty="0"/>
              <a:t>916 N.W.2d at 499 (quoting </a:t>
            </a:r>
            <a:r>
              <a:rPr lang="en-US" sz="2000" i="1" dirty="0"/>
              <a:t>Frederick</a:t>
            </a:r>
            <a:r>
              <a:rPr lang="en-US" sz="2000" dirty="0"/>
              <a:t>, 907 N.W.2d at 179) (emphasis in original, internal citations omitted). </a:t>
            </a:r>
          </a:p>
          <a:p>
            <a:pPr lvl="1">
              <a:spcBef>
                <a:spcPts val="0"/>
              </a:spcBef>
              <a:spcAft>
                <a:spcPts val="1200"/>
              </a:spcAft>
              <a:tabLst>
                <a:tab pos="914400" algn="l"/>
              </a:tabLst>
            </a:pPr>
            <a:endParaRPr lang="en-US" sz="2000"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3647686"/>
      </p:ext>
    </p:extLst>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181600"/>
          </a:xfrm>
        </p:spPr>
        <p:txBody>
          <a:bodyPr/>
          <a:lstStyle/>
          <a:p>
            <a:pPr>
              <a:spcBef>
                <a:spcPts val="0"/>
              </a:spcBef>
              <a:spcAft>
                <a:spcPts val="1200"/>
              </a:spcAft>
            </a:pPr>
            <a:r>
              <a:rPr lang="en-US" sz="2400" b="1" u="sng" dirty="0"/>
              <a:t>Did</a:t>
            </a:r>
            <a:r>
              <a:rPr lang="en-US" sz="2400" b="1" dirty="0"/>
              <a:t> a Claim Accrue During the Client’s Lifetime?</a:t>
            </a:r>
          </a:p>
          <a:p>
            <a:pPr lvl="1">
              <a:spcBef>
                <a:spcPts val="0"/>
              </a:spcBef>
              <a:spcAft>
                <a:spcPts val="1200"/>
              </a:spcAft>
              <a:tabLst>
                <a:tab pos="914400" algn="l"/>
              </a:tabLst>
            </a:pPr>
            <a:r>
              <a:rPr lang="en-US" sz="2000" dirty="0" smtClean="0"/>
              <a:t>Consistent with past precedent—including </a:t>
            </a:r>
            <a:r>
              <a:rPr lang="en-US" sz="2000" i="1" dirty="0" smtClean="0"/>
              <a:t>Frederick</a:t>
            </a:r>
            <a:r>
              <a:rPr lang="en-US" sz="2000" dirty="0" smtClean="0"/>
              <a:t>—the Court concluded that “some damage” requires facts demonstrating “concrete harm created either by financial liability or the loss of a legal right.” 916 N.W.2d at 499.</a:t>
            </a:r>
          </a:p>
          <a:p>
            <a:pPr lvl="1">
              <a:spcBef>
                <a:spcPts val="0"/>
              </a:spcBef>
              <a:spcAft>
                <a:spcPts val="1200"/>
              </a:spcAft>
              <a:tabLst>
                <a:tab pos="914400" algn="l"/>
              </a:tabLst>
            </a:pPr>
            <a:r>
              <a:rPr lang="en-US" sz="2000" dirty="0" smtClean="0"/>
              <a:t>And—</a:t>
            </a:r>
          </a:p>
          <a:p>
            <a:pPr lvl="2">
              <a:spcBef>
                <a:spcPts val="0"/>
              </a:spcBef>
              <a:spcAft>
                <a:spcPts val="1200"/>
              </a:spcAft>
              <a:tabLst>
                <a:tab pos="914400" algn="l"/>
              </a:tabLst>
            </a:pPr>
            <a:r>
              <a:rPr lang="en-US" sz="1800" dirty="0" smtClean="0"/>
              <a:t>Savoie suffered no concrete harm as a result of Larkin Hoffman’s allegedly negligent advice until after his death, when the estate became liable for the generation-skipping transfer tax.</a:t>
            </a:r>
          </a:p>
          <a:p>
            <a:pPr lvl="2">
              <a:spcBef>
                <a:spcPts val="0"/>
              </a:spcBef>
              <a:spcAft>
                <a:spcPts val="1200"/>
              </a:spcAft>
              <a:tabLst>
                <a:tab pos="914400" algn="l"/>
              </a:tabLst>
            </a:pPr>
            <a:r>
              <a:rPr lang="en-US" sz="1800" dirty="0" smtClean="0"/>
              <a:t>Security Bank contained no allegation that Savoie personally sustained a material injury or harm as a result of his reliance on Larkin Hoffman’s advice.</a:t>
            </a:r>
            <a:endParaRPr lang="en-US" sz="1800" dirty="0"/>
          </a:p>
          <a:p>
            <a:pPr lvl="2">
              <a:spcBef>
                <a:spcPts val="0"/>
              </a:spcBef>
              <a:spcAft>
                <a:spcPts val="1200"/>
              </a:spcAft>
            </a:pPr>
            <a:endParaRPr lang="en-US" sz="1800" dirty="0"/>
          </a:p>
          <a:p>
            <a:pPr lvl="2">
              <a:spcBef>
                <a:spcPts val="0"/>
              </a:spcBef>
              <a:spcAft>
                <a:spcPts val="1200"/>
              </a:spcAft>
            </a:pPr>
            <a:endParaRPr lang="en-US" sz="1800" dirty="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2118588"/>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Requires Facts Supporting Each Element of a Claim:</a:t>
            </a:r>
          </a:p>
          <a:p>
            <a:pPr lvl="1">
              <a:spcBef>
                <a:spcPts val="0"/>
              </a:spcBef>
              <a:spcAft>
                <a:spcPts val="1200"/>
              </a:spcAft>
            </a:pPr>
            <a:r>
              <a:rPr lang="en-US" sz="2000" dirty="0" smtClean="0"/>
              <a:t>the existence of an attorney-client relationship;</a:t>
            </a:r>
          </a:p>
          <a:p>
            <a:pPr lvl="1">
              <a:spcBef>
                <a:spcPts val="0"/>
              </a:spcBef>
              <a:spcAft>
                <a:spcPts val="1200"/>
              </a:spcAft>
            </a:pPr>
            <a:r>
              <a:rPr lang="en-US" sz="2000" dirty="0" smtClean="0"/>
              <a:t>acts constituting negligence or breach of contract;</a:t>
            </a:r>
          </a:p>
          <a:p>
            <a:pPr lvl="1">
              <a:spcBef>
                <a:spcPts val="0"/>
              </a:spcBef>
              <a:spcAft>
                <a:spcPts val="1200"/>
              </a:spcAft>
            </a:pPr>
            <a:r>
              <a:rPr lang="en-US" sz="2000" dirty="0" smtClean="0"/>
              <a:t>that such acts were the proximate cause of the plaintiff’s damages; and,</a:t>
            </a:r>
          </a:p>
          <a:p>
            <a:pPr lvl="1">
              <a:spcBef>
                <a:spcPts val="0"/>
              </a:spcBef>
              <a:spcAft>
                <a:spcPts val="1200"/>
              </a:spcAft>
            </a:pPr>
            <a:r>
              <a:rPr lang="en-US" sz="2000" dirty="0" smtClean="0"/>
              <a:t>but-for the defendant’s conduct the plaintiff would have either (1) been successful in the prosecution or defense of the action; or (2) obtained a more favorable result.</a:t>
            </a:r>
          </a:p>
          <a:p>
            <a:pPr lvl="2">
              <a:spcBef>
                <a:spcPts val="0"/>
              </a:spcBef>
              <a:spcAft>
                <a:spcPts val="1200"/>
              </a:spcAft>
            </a:pPr>
            <a:r>
              <a:rPr lang="en-US" sz="1800" i="1" dirty="0" smtClean="0"/>
              <a:t>Blue Water Corp. v. O’Toole</a:t>
            </a:r>
            <a:r>
              <a:rPr lang="en-US" sz="1800" dirty="0" smtClean="0"/>
              <a:t>, </a:t>
            </a:r>
            <a:br>
              <a:rPr lang="en-US" sz="1800" dirty="0" smtClean="0"/>
            </a:br>
            <a:r>
              <a:rPr lang="en-US" sz="1800" dirty="0" smtClean="0"/>
              <a:t>336 N.W.2d 279, 281 (Minn. 1983) (litigation context); </a:t>
            </a:r>
          </a:p>
          <a:p>
            <a:pPr lvl="2">
              <a:spcBef>
                <a:spcPts val="0"/>
              </a:spcBef>
              <a:spcAft>
                <a:spcPts val="1200"/>
              </a:spcAft>
            </a:pPr>
            <a:r>
              <a:rPr lang="en-US" sz="1800" i="1" dirty="0" smtClean="0"/>
              <a:t>Jerry’s Enters., Inc. v. Larkin, Hoffman, Daly &amp; Lindgren, Ltd.</a:t>
            </a:r>
            <a:r>
              <a:rPr lang="en-US" sz="1800" dirty="0" smtClean="0"/>
              <a:t>,</a:t>
            </a:r>
            <a:br>
              <a:rPr lang="en-US" sz="1800" dirty="0" smtClean="0"/>
            </a:br>
            <a:r>
              <a:rPr lang="en-US" sz="1800" dirty="0" smtClean="0"/>
              <a:t>711 N.W.2d 811, 819 (Minn. 2006) (transactional context)</a:t>
            </a:r>
            <a:endParaRPr lang="en-US" sz="1800" i="1" dirty="0" smtClean="0"/>
          </a:p>
        </p:txBody>
      </p:sp>
      <p:cxnSp>
        <p:nvCxnSpPr>
          <p:cNvPr id="10" name="Straight Connector 9"/>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2"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Elements</a:t>
            </a:r>
            <a:endParaRPr lang="en-US" sz="2800" cap="small" dirty="0"/>
          </a:p>
        </p:txBody>
      </p:sp>
    </p:spTree>
    <p:extLst>
      <p:ext uri="{BB962C8B-B14F-4D97-AF65-F5344CB8AC3E}">
        <p14:creationId xmlns:p14="http://schemas.microsoft.com/office/powerpoint/2010/main" val="2290923267"/>
      </p:ext>
    </p:extLst>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181600"/>
          </a:xfrm>
        </p:spPr>
        <p:txBody>
          <a:bodyPr/>
          <a:lstStyle/>
          <a:p>
            <a:pPr>
              <a:spcBef>
                <a:spcPts val="0"/>
              </a:spcBef>
              <a:spcAft>
                <a:spcPts val="1200"/>
              </a:spcAft>
            </a:pPr>
            <a:r>
              <a:rPr lang="en-US" sz="2400" b="1" u="sng" dirty="0"/>
              <a:t>Did</a:t>
            </a:r>
            <a:r>
              <a:rPr lang="en-US" sz="2400" b="1" dirty="0"/>
              <a:t> a Claim Accrue During the Client’s Lifetime?</a:t>
            </a:r>
          </a:p>
          <a:p>
            <a:pPr lvl="1">
              <a:spcBef>
                <a:spcPts val="0"/>
              </a:spcBef>
              <a:spcAft>
                <a:spcPts val="1200"/>
              </a:spcAft>
              <a:tabLst>
                <a:tab pos="914400" algn="l"/>
              </a:tabLst>
            </a:pPr>
            <a:r>
              <a:rPr lang="en-US" sz="2000" dirty="0" smtClean="0"/>
              <a:t>“Mere continued reliance by the client on allegedly negligent advice given earlier by the attorney is not sufficient to give rise to ‘some damage.’” 916 N.W.2d at 499.</a:t>
            </a:r>
            <a:endParaRPr lang="en-US" sz="1800" dirty="0"/>
          </a:p>
          <a:p>
            <a:pPr lvl="1">
              <a:spcBef>
                <a:spcPts val="0"/>
              </a:spcBef>
              <a:spcAft>
                <a:spcPts val="1200"/>
              </a:spcAft>
            </a:pPr>
            <a:r>
              <a:rPr lang="en-US" sz="2000" dirty="0"/>
              <a:t>Answer: No.</a:t>
            </a:r>
          </a:p>
          <a:p>
            <a:pPr lvl="2">
              <a:spcBef>
                <a:spcPts val="0"/>
              </a:spcBef>
              <a:spcAft>
                <a:spcPts val="1200"/>
              </a:spcAft>
            </a:pPr>
            <a:endParaRPr lang="en-US" sz="1800" dirty="0"/>
          </a:p>
          <a:p>
            <a:pPr lvl="2">
              <a:spcBef>
                <a:spcPts val="0"/>
              </a:spcBef>
              <a:spcAft>
                <a:spcPts val="1200"/>
              </a:spcAft>
            </a:pPr>
            <a:endParaRPr lang="en-US" sz="1800" dirty="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753269"/>
      </p:ext>
    </p:extLst>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181600"/>
          </a:xfrm>
        </p:spPr>
        <p:txBody>
          <a:bodyPr/>
          <a:lstStyle/>
          <a:p>
            <a:pPr>
              <a:spcBef>
                <a:spcPts val="0"/>
              </a:spcBef>
              <a:spcAft>
                <a:spcPts val="1200"/>
              </a:spcAft>
            </a:pPr>
            <a:r>
              <a:rPr lang="en-US" sz="2400" b="1" u="sng" dirty="0"/>
              <a:t>Did</a:t>
            </a:r>
            <a:r>
              <a:rPr lang="en-US" sz="2400" b="1" dirty="0"/>
              <a:t> </a:t>
            </a:r>
            <a:r>
              <a:rPr lang="en-US" sz="2400" b="1" dirty="0" smtClean="0"/>
              <a:t>the Bank Have Standing as Trustee?</a:t>
            </a:r>
            <a:endParaRPr lang="en-US" sz="2400" b="1" dirty="0"/>
          </a:p>
          <a:p>
            <a:pPr lvl="1">
              <a:spcBef>
                <a:spcPts val="0"/>
              </a:spcBef>
              <a:spcAft>
                <a:spcPts val="1200"/>
              </a:spcAft>
              <a:tabLst>
                <a:tab pos="914400" algn="l"/>
              </a:tabLst>
            </a:pPr>
            <a:r>
              <a:rPr lang="en-US" sz="2000" dirty="0" smtClean="0"/>
              <a:t>In estate-planning context, a lawyer may be liable to non-clients if the third party was a ‘direct and intended beneficiary of the lawyer’s services.</a:t>
            </a:r>
          </a:p>
          <a:p>
            <a:pPr lvl="1">
              <a:spcBef>
                <a:spcPts val="0"/>
              </a:spcBef>
              <a:spcAft>
                <a:spcPts val="1200"/>
              </a:spcAft>
              <a:tabLst>
                <a:tab pos="914400" algn="l"/>
              </a:tabLst>
            </a:pPr>
            <a:r>
              <a:rPr lang="en-US" sz="2000" dirty="0" smtClean="0"/>
              <a:t>A </a:t>
            </a:r>
            <a:r>
              <a:rPr lang="en-US" sz="2000" dirty="0"/>
              <a:t>third party is a “direct” beneficiary of a transaction if the transaction has, as a central purpose, an effect on the third party and the effect is intended as a purpose of the transaction.</a:t>
            </a:r>
          </a:p>
          <a:p>
            <a:pPr lvl="1">
              <a:spcBef>
                <a:spcPts val="0"/>
              </a:spcBef>
              <a:spcAft>
                <a:spcPts val="1200"/>
              </a:spcAft>
              <a:tabLst>
                <a:tab pos="914400" algn="l"/>
              </a:tabLst>
            </a:pPr>
            <a:r>
              <a:rPr lang="en-US" sz="2000" dirty="0"/>
              <a:t>A third party is an “intended” beneficiary if the attorney is aware of the client’s intent to benefit the third party.</a:t>
            </a:r>
          </a:p>
          <a:p>
            <a:pPr lvl="2">
              <a:spcBef>
                <a:spcPts val="0"/>
              </a:spcBef>
              <a:spcAft>
                <a:spcPts val="1200"/>
              </a:spcAft>
            </a:pPr>
            <a:endParaRPr lang="en-US" sz="1800" dirty="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03651"/>
      </p:ext>
    </p:extLst>
  </p:cSld>
  <p:clrMapOvr>
    <a:masterClrMapping/>
  </p:clrMapOvr>
  <p:transition>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181600"/>
          </a:xfrm>
        </p:spPr>
        <p:txBody>
          <a:bodyPr/>
          <a:lstStyle/>
          <a:p>
            <a:pPr>
              <a:spcBef>
                <a:spcPts val="0"/>
              </a:spcBef>
              <a:spcAft>
                <a:spcPts val="1200"/>
              </a:spcAft>
            </a:pPr>
            <a:r>
              <a:rPr lang="en-US" sz="2400" b="1" u="sng" dirty="0"/>
              <a:t>Did</a:t>
            </a:r>
            <a:r>
              <a:rPr lang="en-US" sz="2400" b="1" dirty="0"/>
              <a:t> </a:t>
            </a:r>
            <a:r>
              <a:rPr lang="en-US" sz="2400" b="1" dirty="0" smtClean="0"/>
              <a:t>the Bank Have Standing as Trustee?</a:t>
            </a:r>
            <a:endParaRPr lang="en-US" sz="2400" b="1" dirty="0"/>
          </a:p>
          <a:p>
            <a:pPr lvl="1">
              <a:spcBef>
                <a:spcPts val="0"/>
              </a:spcBef>
              <a:spcAft>
                <a:spcPts val="1200"/>
              </a:spcAft>
              <a:tabLst>
                <a:tab pos="914400" algn="l"/>
              </a:tabLst>
            </a:pPr>
            <a:r>
              <a:rPr lang="en-US" sz="2000" dirty="0"/>
              <a:t>The trust, itself, is not a direct and intended beneficiary of Larkin Hoffman’s legal services</a:t>
            </a:r>
            <a:r>
              <a:rPr lang="en-US" sz="2000" dirty="0" smtClean="0"/>
              <a:t>.</a:t>
            </a:r>
          </a:p>
          <a:p>
            <a:pPr lvl="2">
              <a:spcBef>
                <a:spcPts val="0"/>
              </a:spcBef>
              <a:spcAft>
                <a:spcPts val="1200"/>
              </a:spcAft>
              <a:tabLst>
                <a:tab pos="914400" algn="l"/>
              </a:tabLst>
            </a:pPr>
            <a:r>
              <a:rPr lang="en-US" sz="1800" dirty="0" smtClean="0"/>
              <a:t>A trust is not a “thing” or a person under the law; and,</a:t>
            </a:r>
          </a:p>
          <a:p>
            <a:pPr lvl="2">
              <a:spcBef>
                <a:spcPts val="0"/>
              </a:spcBef>
              <a:spcAft>
                <a:spcPts val="1200"/>
              </a:spcAft>
              <a:tabLst>
                <a:tab pos="914400" algn="l"/>
              </a:tabLst>
            </a:pPr>
            <a:r>
              <a:rPr lang="en-US" sz="1800" dirty="0" smtClean="0"/>
              <a:t>Trust beneficiaries—and not the trust itself—are the direct and intended beneficiaries of the attorney’s legal services.</a:t>
            </a:r>
            <a:endParaRPr lang="en-US" sz="1800" dirty="0"/>
          </a:p>
          <a:p>
            <a:pPr lvl="1">
              <a:spcBef>
                <a:spcPts val="0"/>
              </a:spcBef>
              <a:spcAft>
                <a:spcPts val="1200"/>
              </a:spcAft>
              <a:tabLst>
                <a:tab pos="914400" algn="l"/>
              </a:tabLst>
            </a:pPr>
            <a:r>
              <a:rPr lang="en-US" sz="2000" dirty="0" smtClean="0"/>
              <a:t>As trustee of the trust, Security Bank is not a direct and intended beneficiary of Larkin Hoffman’s legal services.</a:t>
            </a:r>
          </a:p>
          <a:p>
            <a:pPr lvl="2">
              <a:spcBef>
                <a:spcPts val="0"/>
              </a:spcBef>
              <a:spcAft>
                <a:spcPts val="1200"/>
              </a:spcAft>
              <a:tabLst>
                <a:tab pos="914400" algn="l"/>
              </a:tabLst>
            </a:pPr>
            <a:r>
              <a:rPr lang="en-US" sz="1800" dirty="0" smtClean="0"/>
              <a:t>No allegation in complaint that attorney’s advice regarding Savoie’s estate plan was </a:t>
            </a:r>
            <a:r>
              <a:rPr lang="en-US" sz="1800" dirty="0" smtClean="0"/>
              <a:t>intended to </a:t>
            </a:r>
            <a:r>
              <a:rPr lang="en-US" sz="1800" dirty="0" smtClean="0"/>
              <a:t>benefit Security Bank, or that Larkin Hoffman was aware of such intent.</a:t>
            </a:r>
          </a:p>
          <a:p>
            <a:pPr lvl="2">
              <a:spcBef>
                <a:spcPts val="0"/>
              </a:spcBef>
              <a:spcAft>
                <a:spcPts val="1200"/>
              </a:spcAft>
              <a:tabLst>
                <a:tab pos="914400" algn="l"/>
              </a:tabLst>
            </a:pPr>
            <a:r>
              <a:rPr lang="en-US" sz="1800" dirty="0" smtClean="0"/>
              <a:t>Answer: No.</a:t>
            </a:r>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705726"/>
      </p:ext>
    </p:extLst>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181600"/>
          </a:xfrm>
        </p:spPr>
        <p:txBody>
          <a:bodyPr/>
          <a:lstStyle/>
          <a:p>
            <a:pPr>
              <a:spcBef>
                <a:spcPts val="0"/>
              </a:spcBef>
              <a:spcAft>
                <a:spcPts val="1200"/>
              </a:spcAft>
            </a:pPr>
            <a:r>
              <a:rPr lang="en-US" sz="2400" b="1" dirty="0" smtClean="0"/>
              <a:t>Take Aways:</a:t>
            </a:r>
          </a:p>
          <a:p>
            <a:pPr lvl="1">
              <a:spcBef>
                <a:spcPts val="0"/>
              </a:spcBef>
              <a:spcAft>
                <a:spcPts val="1200"/>
              </a:spcAft>
            </a:pPr>
            <a:r>
              <a:rPr lang="en-US" sz="2000" dirty="0" smtClean="0"/>
              <a:t>Represents some form of re-affirmance of “some damage” rule articulated in </a:t>
            </a:r>
            <a:r>
              <a:rPr lang="en-US" sz="2000" i="1" dirty="0" smtClean="0"/>
              <a:t>Antone</a:t>
            </a:r>
            <a:r>
              <a:rPr lang="en-US" sz="2000" dirty="0" smtClean="0"/>
              <a:t>.</a:t>
            </a:r>
          </a:p>
          <a:p>
            <a:pPr lvl="2">
              <a:spcBef>
                <a:spcPts val="0"/>
              </a:spcBef>
              <a:spcAft>
                <a:spcPts val="1200"/>
              </a:spcAft>
            </a:pPr>
            <a:r>
              <a:rPr lang="en-US" sz="1800" dirty="0" smtClean="0"/>
              <a:t>Seems to stand for proposition that accrual requires a plaintiff’s rights must be “fixed” or actual damage sustained as a result of attorneys’ alleged negligence.</a:t>
            </a:r>
          </a:p>
          <a:p>
            <a:pPr lvl="1">
              <a:spcBef>
                <a:spcPts val="0"/>
              </a:spcBef>
              <a:spcAft>
                <a:spcPts val="1200"/>
              </a:spcAft>
            </a:pPr>
            <a:r>
              <a:rPr lang="en-US" sz="2000" dirty="0" smtClean="0"/>
              <a:t>Difficult to square with </a:t>
            </a:r>
            <a:r>
              <a:rPr lang="en-US" sz="2000" i="1" dirty="0" smtClean="0"/>
              <a:t>Frederick </a:t>
            </a:r>
            <a:r>
              <a:rPr lang="en-US" sz="2000" dirty="0" smtClean="0"/>
              <a:t>or the Court’s own discussion of its previous case, discussing—in the context of that case—the requirement that the plaintiff suffer </a:t>
            </a:r>
            <a:r>
              <a:rPr lang="en-US" sz="2000" i="1" dirty="0" smtClean="0"/>
              <a:t>additional</a:t>
            </a:r>
            <a:r>
              <a:rPr lang="en-US" sz="2000" dirty="0" smtClean="0"/>
              <a:t> harm . . . </a:t>
            </a:r>
          </a:p>
          <a:p>
            <a:pPr lvl="1">
              <a:spcBef>
                <a:spcPts val="0"/>
              </a:spcBef>
              <a:spcAft>
                <a:spcPts val="1200"/>
              </a:spcAft>
            </a:pPr>
            <a:endParaRPr lang="en-US" sz="2000" dirty="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The End of the Beginning</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946359"/>
      </p:ext>
    </p:extLst>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THE END</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When Do Plaintiff’s Damages “Accrue”?</a:t>
            </a:r>
          </a:p>
          <a:p>
            <a:pPr lvl="1">
              <a:spcBef>
                <a:spcPts val="0"/>
              </a:spcBef>
              <a:spcAft>
                <a:spcPts val="1200"/>
              </a:spcAft>
            </a:pPr>
            <a:r>
              <a:rPr lang="en-US" sz="2000" dirty="0" smtClean="0"/>
              <a:t>“Occurrence” Rule:</a:t>
            </a:r>
          </a:p>
          <a:p>
            <a:pPr lvl="2">
              <a:spcBef>
                <a:spcPts val="0"/>
              </a:spcBef>
              <a:spcAft>
                <a:spcPts val="1200"/>
              </a:spcAft>
            </a:pPr>
            <a:r>
              <a:rPr lang="en-US" sz="1800" dirty="0" smtClean="0"/>
              <a:t>Assumes that nominal damages occur, the cause of action accrues, and the statute of limitations begin to run, simultaneously with the performance of the negligent or wrongful act.</a:t>
            </a:r>
          </a:p>
          <a:p>
            <a:pPr lvl="1">
              <a:spcBef>
                <a:spcPts val="0"/>
              </a:spcBef>
              <a:spcAft>
                <a:spcPts val="1200"/>
              </a:spcAft>
            </a:pPr>
            <a:r>
              <a:rPr lang="en-US" sz="2000" dirty="0" smtClean="0"/>
              <a:t>“Discovery” Rule:</a:t>
            </a:r>
          </a:p>
          <a:p>
            <a:pPr lvl="2">
              <a:spcBef>
                <a:spcPts val="0"/>
              </a:spcBef>
              <a:spcAft>
                <a:spcPts val="1200"/>
              </a:spcAft>
            </a:pPr>
            <a:r>
              <a:rPr lang="en-US" sz="1800" dirty="0" smtClean="0"/>
              <a:t>The cause of action accrues and the statute of limitations begins to run only when the plaintiff knows or should know of the injury.</a:t>
            </a:r>
          </a:p>
        </p:txBody>
      </p:sp>
      <p:sp>
        <p:nvSpPr>
          <p:cNvPr id="8"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9"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Accrual</a:t>
            </a:r>
            <a:endParaRPr lang="en-US" sz="2800" cap="small" dirty="0"/>
          </a:p>
        </p:txBody>
      </p:sp>
      <p:cxnSp>
        <p:nvCxnSpPr>
          <p:cNvPr id="10" name="Straight Connector 9"/>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1118455"/>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When Do Plaintiff’s Damages “Accrue”?</a:t>
            </a:r>
          </a:p>
          <a:p>
            <a:pPr lvl="1">
              <a:spcBef>
                <a:spcPts val="0"/>
              </a:spcBef>
              <a:spcAft>
                <a:spcPts val="1200"/>
              </a:spcAft>
            </a:pPr>
            <a:r>
              <a:rPr lang="en-US" sz="2000" dirty="0" smtClean="0"/>
              <a:t>“Damage” Rule:</a:t>
            </a:r>
          </a:p>
          <a:p>
            <a:pPr lvl="2">
              <a:spcBef>
                <a:spcPts val="0"/>
              </a:spcBef>
              <a:spcAft>
                <a:spcPts val="1200"/>
              </a:spcAft>
            </a:pPr>
            <a:r>
              <a:rPr lang="en-US" sz="1800" dirty="0" smtClean="0"/>
              <a:t>Cause of action accrues and the statute of limitations begins to run when “some” damages has occurred as a result of the alleged malpractice.</a:t>
            </a:r>
          </a:p>
          <a:p>
            <a:pPr lvl="1">
              <a:spcBef>
                <a:spcPts val="0"/>
              </a:spcBef>
              <a:spcAft>
                <a:spcPts val="1200"/>
              </a:spcAft>
            </a:pPr>
            <a:r>
              <a:rPr lang="en-US" sz="2000" dirty="0" smtClean="0"/>
              <a:t>“Continuing Representation” Rule:</a:t>
            </a:r>
          </a:p>
          <a:p>
            <a:pPr lvl="2">
              <a:spcBef>
                <a:spcPts val="0"/>
              </a:spcBef>
              <a:spcAft>
                <a:spcPts val="1200"/>
              </a:spcAft>
            </a:pPr>
            <a:r>
              <a:rPr lang="en-US" sz="1800" dirty="0" smtClean="0"/>
              <a:t>Cause of action against attorney-defendant effectively tolled for as long as the lawyer represents the client in the matter out of which the alleged malpractice arose.</a:t>
            </a:r>
          </a:p>
        </p:txBody>
      </p:sp>
      <p:sp>
        <p:nvSpPr>
          <p:cNvPr id="10"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1"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Accrual</a:t>
            </a:r>
            <a:endParaRPr lang="en-US" sz="2800" cap="small" dirty="0"/>
          </a:p>
        </p:txBody>
      </p:sp>
      <p:cxnSp>
        <p:nvCxnSpPr>
          <p:cNvPr id="12" name="Straight Connector 11"/>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214946"/>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Minnesota Courts Have Generally Applied the “Damage” Rule:</a:t>
            </a:r>
          </a:p>
          <a:p>
            <a:pPr lvl="1">
              <a:spcBef>
                <a:spcPts val="0"/>
              </a:spcBef>
              <a:spcAft>
                <a:spcPts val="1200"/>
              </a:spcAft>
            </a:pPr>
            <a:r>
              <a:rPr lang="en-US" sz="2000" dirty="0" smtClean="0"/>
              <a:t>The cause of action accrues when there is </a:t>
            </a:r>
            <a:r>
              <a:rPr lang="en-US" sz="2000" b="1" dirty="0" smtClean="0"/>
              <a:t>negligence</a:t>
            </a:r>
            <a:r>
              <a:rPr lang="en-US" sz="2000" dirty="0" smtClean="0"/>
              <a:t> combined with </a:t>
            </a:r>
            <a:r>
              <a:rPr lang="en-US" sz="2000" b="1" dirty="0" smtClean="0"/>
              <a:t>some damage</a:t>
            </a:r>
            <a:r>
              <a:rPr lang="en-US" sz="2000" dirty="0" smtClean="0"/>
              <a:t>.</a:t>
            </a:r>
          </a:p>
          <a:p>
            <a:pPr lvl="1">
              <a:spcBef>
                <a:spcPts val="0"/>
              </a:spcBef>
              <a:spcAft>
                <a:spcPts val="1200"/>
              </a:spcAft>
            </a:pPr>
            <a:r>
              <a:rPr lang="en-US" sz="2000" dirty="0" smtClean="0"/>
              <a:t>The </a:t>
            </a:r>
            <a:r>
              <a:rPr lang="en-US" sz="2000" b="1" dirty="0" smtClean="0"/>
              <a:t>some damage</a:t>
            </a:r>
            <a:r>
              <a:rPr lang="en-US" sz="2000" dirty="0" smtClean="0"/>
              <a:t> does not need to be the </a:t>
            </a:r>
            <a:r>
              <a:rPr lang="en-US" sz="2000" b="1" dirty="0" smtClean="0"/>
              <a:t>final</a:t>
            </a:r>
            <a:r>
              <a:rPr lang="en-US" sz="2000" dirty="0" smtClean="0"/>
              <a:t> or </a:t>
            </a:r>
            <a:r>
              <a:rPr lang="en-US" sz="2000" b="1" dirty="0" smtClean="0"/>
              <a:t>ultimate</a:t>
            </a:r>
            <a:r>
              <a:rPr lang="en-US" sz="2000" dirty="0" smtClean="0"/>
              <a:t> damage—just a little bit is enough.</a:t>
            </a:r>
          </a:p>
          <a:p>
            <a:pPr lvl="1">
              <a:spcBef>
                <a:spcPts val="0"/>
              </a:spcBef>
              <a:spcAft>
                <a:spcPts val="1200"/>
              </a:spcAft>
            </a:pPr>
            <a:r>
              <a:rPr lang="en-US" sz="2000" dirty="0" smtClean="0"/>
              <a:t>A plaintiff’s ignorance of her claim does not toll the statute of limitations, except in cases involving fraudulent concealment.</a:t>
            </a:r>
          </a:p>
          <a:p>
            <a:pPr lvl="1">
              <a:spcBef>
                <a:spcPts val="0"/>
              </a:spcBef>
              <a:spcAft>
                <a:spcPts val="1200"/>
              </a:spcAft>
            </a:pPr>
            <a:r>
              <a:rPr lang="en-US" sz="2000" b="1" dirty="0" smtClean="0"/>
              <a:t>If the rights of the parties have become fixed—i.e., if time, money, or effort is required to undo the damage (if it can be undone)—then the “damage” rule has been satisfied.</a:t>
            </a:r>
            <a:endParaRPr lang="en-US" sz="1800" b="1" dirty="0" smtClean="0"/>
          </a:p>
        </p:txBody>
      </p:sp>
      <p:sp>
        <p:nvSpPr>
          <p:cNvPr id="15"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6"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Some</a:t>
            </a:r>
            <a:r>
              <a:rPr lang="en-US" sz="2500" dirty="0" smtClean="0"/>
              <a:t/>
            </a:r>
            <a:br>
              <a:rPr lang="en-US" sz="2500" dirty="0" smtClean="0"/>
            </a:br>
            <a:r>
              <a:rPr lang="en-US" sz="2500" cap="small" dirty="0" smtClean="0"/>
              <a:t>Damage</a:t>
            </a:r>
            <a:endParaRPr lang="en-US" sz="2800" cap="small" dirty="0"/>
          </a:p>
        </p:txBody>
      </p:sp>
      <p:cxnSp>
        <p:nvCxnSpPr>
          <p:cNvPr id="17" name="Straight Connector 16"/>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336941"/>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dirty="0" smtClean="0"/>
              <a:t>The “Some Damage” Rule Has a 30-Year History in Minnesota:</a:t>
            </a:r>
          </a:p>
          <a:p>
            <a:pPr lvl="1">
              <a:spcBef>
                <a:spcPts val="0"/>
              </a:spcBef>
              <a:spcAft>
                <a:spcPts val="1200"/>
              </a:spcAft>
            </a:pPr>
            <a:r>
              <a:rPr lang="en-US" sz="2000" i="1" dirty="0" smtClean="0"/>
              <a:t>Grimm v. O’Connor</a:t>
            </a:r>
            <a:r>
              <a:rPr lang="en-US" sz="2000" dirty="0" smtClean="0"/>
              <a:t>, </a:t>
            </a:r>
            <a:br>
              <a:rPr lang="en-US" sz="2000" dirty="0" smtClean="0"/>
            </a:br>
            <a:r>
              <a:rPr lang="en-US" sz="2000" dirty="0" smtClean="0"/>
              <a:t>392 N.W.2d 40 (Minn. App. 1986)</a:t>
            </a:r>
          </a:p>
          <a:p>
            <a:pPr lvl="1">
              <a:spcBef>
                <a:spcPts val="0"/>
              </a:spcBef>
              <a:spcAft>
                <a:spcPts val="1200"/>
              </a:spcAft>
            </a:pPr>
            <a:r>
              <a:rPr lang="en-US" sz="2000" i="1" dirty="0" smtClean="0"/>
              <a:t>Sabes &amp; Richman, Inc. v. Muenzer</a:t>
            </a:r>
            <a:r>
              <a:rPr lang="en-US" sz="2000" dirty="0" smtClean="0"/>
              <a:t>, </a:t>
            </a:r>
            <a:br>
              <a:rPr lang="en-US" sz="2000" dirty="0" smtClean="0"/>
            </a:br>
            <a:r>
              <a:rPr lang="en-US" sz="2000" dirty="0" smtClean="0"/>
              <a:t>431 N.W.2d 916 (Minn. App. 1988)</a:t>
            </a:r>
          </a:p>
          <a:p>
            <a:pPr lvl="1">
              <a:spcBef>
                <a:spcPts val="0"/>
              </a:spcBef>
              <a:spcAft>
                <a:spcPts val="1200"/>
              </a:spcAft>
            </a:pPr>
            <a:r>
              <a:rPr lang="en-US" sz="2000" i="1" dirty="0" smtClean="0"/>
              <a:t>Hermann v. McMenomy &amp; Severson</a:t>
            </a:r>
            <a:r>
              <a:rPr lang="en-US" sz="2000" dirty="0" smtClean="0"/>
              <a:t>, </a:t>
            </a:r>
            <a:br>
              <a:rPr lang="en-US" sz="2000" dirty="0" smtClean="0"/>
            </a:br>
            <a:r>
              <a:rPr lang="en-US" sz="2000" dirty="0" smtClean="0"/>
              <a:t>590 N.W.2d 641 (Minn. 1999)</a:t>
            </a:r>
          </a:p>
          <a:p>
            <a:pPr lvl="1">
              <a:spcBef>
                <a:spcPts val="0"/>
              </a:spcBef>
              <a:spcAft>
                <a:spcPts val="1200"/>
              </a:spcAft>
            </a:pPr>
            <a:r>
              <a:rPr lang="en-US" sz="2000" i="1" dirty="0" smtClean="0"/>
              <a:t>Noske v. Friedberg</a:t>
            </a:r>
            <a:r>
              <a:rPr lang="en-US" sz="2000" dirty="0" smtClean="0"/>
              <a:t>,</a:t>
            </a:r>
            <a:br>
              <a:rPr lang="en-US" sz="2000" dirty="0" smtClean="0"/>
            </a:br>
            <a:r>
              <a:rPr lang="en-US" sz="2000" dirty="0" smtClean="0"/>
              <a:t>670 N.W.2d 740 (Minn. 2003)</a:t>
            </a:r>
          </a:p>
          <a:p>
            <a:pPr lvl="1">
              <a:spcBef>
                <a:spcPts val="0"/>
              </a:spcBef>
              <a:spcAft>
                <a:spcPts val="1200"/>
              </a:spcAft>
            </a:pPr>
            <a:r>
              <a:rPr lang="en-US" sz="2000" i="1" dirty="0" smtClean="0"/>
              <a:t>Antone v. Mirviss</a:t>
            </a:r>
            <a:r>
              <a:rPr lang="en-US" sz="2000" dirty="0" smtClean="0"/>
              <a:t>,</a:t>
            </a:r>
            <a:br>
              <a:rPr lang="en-US" sz="2000" dirty="0" smtClean="0"/>
            </a:br>
            <a:r>
              <a:rPr lang="en-US" sz="2000" dirty="0" smtClean="0"/>
              <a:t>720 N.W.2d 331 (Minn. 2006)</a:t>
            </a:r>
            <a:r>
              <a:rPr lang="en-US" sz="1400" b="1" i="1" dirty="0" smtClean="0"/>
              <a:t/>
            </a:r>
            <a:br>
              <a:rPr lang="en-US" sz="1400" b="1" i="1" dirty="0" smtClean="0"/>
            </a:br>
            <a:endParaRPr lang="en-US" sz="1400" b="1" i="1" dirty="0" smtClean="0"/>
          </a:p>
          <a:p>
            <a:pPr lvl="1">
              <a:spcBef>
                <a:spcPts val="0"/>
              </a:spcBef>
              <a:spcAft>
                <a:spcPts val="1200"/>
              </a:spcAft>
            </a:pPr>
            <a:endParaRPr lang="en-US" sz="1400" b="1" i="1" dirty="0" smtClean="0"/>
          </a:p>
          <a:p>
            <a:pPr lvl="1">
              <a:spcBef>
                <a:spcPts val="0"/>
              </a:spcBef>
              <a:spcAft>
                <a:spcPts val="1200"/>
              </a:spcAft>
            </a:pPr>
            <a:endParaRPr lang="en-US" sz="1400" b="1" i="1" dirty="0" smtClean="0"/>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Some</a:t>
            </a:r>
            <a:r>
              <a:rPr lang="en-US" sz="2500" dirty="0" smtClean="0"/>
              <a:t/>
            </a:r>
            <a:br>
              <a:rPr lang="en-US" sz="2500" dirty="0" smtClean="0"/>
            </a:br>
            <a:r>
              <a:rPr lang="en-US" sz="2500" cap="small" dirty="0" smtClean="0"/>
              <a:t>Damage</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774309"/>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102100"/>
          </a:xfrm>
        </p:spPr>
        <p:txBody>
          <a:bodyPr/>
          <a:lstStyle/>
          <a:p>
            <a:pPr>
              <a:spcBef>
                <a:spcPts val="0"/>
              </a:spcBef>
              <a:spcAft>
                <a:spcPts val="1200"/>
              </a:spcAft>
            </a:pPr>
            <a:r>
              <a:rPr lang="en-US" sz="2400" b="1" i="1" dirty="0" smtClean="0"/>
              <a:t>Antone v. Mirviss</a:t>
            </a:r>
            <a:r>
              <a:rPr lang="en-US" sz="2400" b="1" dirty="0" smtClean="0"/>
              <a:t>, 720 N.W.2d 331 (Minn. 2006)</a:t>
            </a:r>
          </a:p>
          <a:p>
            <a:pPr lvl="1">
              <a:spcBef>
                <a:spcPts val="0"/>
              </a:spcBef>
              <a:spcAft>
                <a:spcPts val="1200"/>
              </a:spcAft>
            </a:pPr>
            <a:r>
              <a:rPr lang="en-US" sz="2000" dirty="0" smtClean="0"/>
              <a:t>Involved a prenuptial agreement. Plaintiff claimed his lawyer failed to draft an agreement that protected his interest in marital appreciation in the value of premarital property.</a:t>
            </a:r>
          </a:p>
          <a:p>
            <a:pPr lvl="1">
              <a:spcBef>
                <a:spcPts val="0"/>
              </a:spcBef>
              <a:spcAft>
                <a:spcPts val="1200"/>
              </a:spcAft>
            </a:pPr>
            <a:r>
              <a:rPr lang="en-US" sz="2000" dirty="0" smtClean="0"/>
              <a:t>The Supreme Court considered and rejected the “occurrence rule,” holding the claim did not accrue at the time of the negligent act.</a:t>
            </a:r>
          </a:p>
          <a:p>
            <a:pPr lvl="1">
              <a:spcBef>
                <a:spcPts val="0"/>
              </a:spcBef>
              <a:spcAft>
                <a:spcPts val="1200"/>
              </a:spcAft>
            </a:pPr>
            <a:r>
              <a:rPr lang="en-US" sz="2000" dirty="0" smtClean="0"/>
              <a:t>The Supreme Court also rejected the “discovery rule.”</a:t>
            </a:r>
          </a:p>
          <a:p>
            <a:pPr lvl="1">
              <a:spcBef>
                <a:spcPts val="0"/>
              </a:spcBef>
              <a:spcAft>
                <a:spcPts val="1200"/>
              </a:spcAft>
            </a:pPr>
            <a:r>
              <a:rPr lang="en-US" sz="2000" dirty="0" smtClean="0"/>
              <a:t>Reaffirmed the “damage” rule and set the </a:t>
            </a:r>
            <a:r>
              <a:rPr lang="en-US" sz="2000" b="1" dirty="0" smtClean="0"/>
              <a:t>date of the marriage</a:t>
            </a:r>
            <a:r>
              <a:rPr lang="en-US" sz="2000" dirty="0" smtClean="0"/>
              <a:t> as the date on which damage “accrued”: at that point, the parties’ rights became fixed.</a:t>
            </a:r>
          </a:p>
        </p:txBody>
      </p:sp>
      <p:sp>
        <p:nvSpPr>
          <p:cNvPr id="9" name="Title 3"/>
          <p:cNvSpPr>
            <a:spLocks noGrp="1"/>
          </p:cNvSpPr>
          <p:nvPr>
            <p:ph type="title"/>
          </p:nvPr>
        </p:nvSpPr>
        <p:spPr>
          <a:xfrm>
            <a:off x="455761" y="274638"/>
            <a:ext cx="5716437" cy="1143000"/>
          </a:xfrm>
        </p:spPr>
        <p:txBody>
          <a:bodyPr>
            <a:normAutofit fontScale="90000"/>
          </a:bodyPr>
          <a:lstStyle/>
          <a:p>
            <a:r>
              <a:rPr lang="en-US" cap="small" dirty="0" smtClean="0"/>
              <a:t>Legal Malpractice</a:t>
            </a:r>
            <a:br>
              <a:rPr lang="en-US" cap="small" dirty="0" smtClean="0"/>
            </a:br>
            <a:r>
              <a:rPr lang="en-US" cap="small" dirty="0" smtClean="0"/>
              <a:t>Statute of Limitations</a:t>
            </a:r>
            <a:endParaRPr lang="en-US" cap="small" dirty="0"/>
          </a:p>
        </p:txBody>
      </p:sp>
      <p:sp>
        <p:nvSpPr>
          <p:cNvPr id="10" name="Title 3"/>
          <p:cNvSpPr txBox="1">
            <a:spLocks/>
          </p:cNvSpPr>
          <p:nvPr/>
        </p:nvSpPr>
        <p:spPr>
          <a:xfrm>
            <a:off x="6172200" y="274638"/>
            <a:ext cx="2513162" cy="1143000"/>
          </a:xfrm>
          <a:prstGeom prst="rect">
            <a:avLst/>
          </a:prstGeom>
        </p:spPr>
        <p:txBody>
          <a:bodyPr vert="horz" rtlCol="0" anchor="b">
            <a:normAutofit fontScale="97500"/>
            <a:scene3d>
              <a:camera prst="orthographicFront"/>
              <a:lightRig rig="soft" dir="t"/>
            </a:scene3d>
            <a:sp3d prstMaterial="softEdge">
              <a:bevelT w="25400" h="25400"/>
            </a:sp3d>
          </a:bodyPr>
          <a:lst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r" eaLnBrk="1" hangingPunct="1"/>
            <a:r>
              <a:rPr lang="en-US" sz="2500" cap="small" dirty="0" smtClean="0"/>
              <a:t>Some</a:t>
            </a:r>
            <a:r>
              <a:rPr lang="en-US" sz="2500" dirty="0" smtClean="0"/>
              <a:t/>
            </a:r>
            <a:br>
              <a:rPr lang="en-US" sz="2500" dirty="0" smtClean="0"/>
            </a:br>
            <a:r>
              <a:rPr lang="en-US" sz="2500" cap="small" dirty="0" smtClean="0"/>
              <a:t>Damage</a:t>
            </a:r>
            <a:endParaRPr lang="en-US" sz="2800" cap="small" dirty="0"/>
          </a:p>
        </p:txBody>
      </p:sp>
      <p:cxnSp>
        <p:nvCxnSpPr>
          <p:cNvPr id="11" name="Straight Connector 10"/>
          <p:cNvCxnSpPr/>
          <p:nvPr/>
        </p:nvCxnSpPr>
        <p:spPr>
          <a:xfrm>
            <a:off x="6172200" y="152400"/>
            <a:ext cx="0" cy="1219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431784"/>
      </p:ext>
    </p:extLst>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914</TotalTime>
  <Words>3327</Words>
  <Application>Microsoft Office PowerPoint</Application>
  <PresentationFormat>On-screen Show (4:3)</PresentationFormat>
  <Paragraphs>382</Paragraphs>
  <Slides>44</Slides>
  <Notes>44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Lucida Sans Unicode</vt:lpstr>
      <vt:lpstr>Verdana</vt:lpstr>
      <vt:lpstr>Wingdings 2</vt:lpstr>
      <vt:lpstr>Wingdings 3</vt:lpstr>
      <vt:lpstr>Concourse</vt:lpstr>
      <vt:lpstr>THE END,  THE BEGINNING OF THE END,  AND THE END OF THE BEGINNING:</vt:lpstr>
      <vt:lpstr>Legal Malpractice Statute of Limitations</vt:lpstr>
      <vt:lpstr>PowerPoint Presentation</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Frederick v. Wallerich, 907 N.W.2d 167 (Minn. 2018)</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Security Bank &amp; Trust Co. v. Larkin Hoffman 907 N.W.2d 167 (Minn. 2018)</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Legal Malpractice Statute of Limitations</vt:lpstr>
      <vt:lpstr>THE END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DECLINE AND FALL (?) OF THE CONTINUOUS REPRESENTATION DOCTRINE IN MINNESOTA</dc:title>
  <dc:creator>starfa</dc:creator>
  <cp:lastModifiedBy>Ryan Myers</cp:lastModifiedBy>
  <cp:revision>89</cp:revision>
  <cp:lastPrinted>2019-02-28T15:45:29Z</cp:lastPrinted>
  <dcterms:created xsi:type="dcterms:W3CDTF">2014-12-09T21:54:26Z</dcterms:created>
  <dcterms:modified xsi:type="dcterms:W3CDTF">2019-03-01T21:06:32Z</dcterms:modified>
</cp:coreProperties>
</file>