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9"/>
  </p:notesMasterIdLst>
  <p:sldIdLst>
    <p:sldId id="258" r:id="rId2"/>
    <p:sldId id="293" r:id="rId3"/>
    <p:sldId id="361" r:id="rId4"/>
    <p:sldId id="318" r:id="rId5"/>
    <p:sldId id="333" r:id="rId6"/>
    <p:sldId id="334" r:id="rId7"/>
    <p:sldId id="335" r:id="rId8"/>
    <p:sldId id="332" r:id="rId9"/>
    <p:sldId id="336" r:id="rId10"/>
    <p:sldId id="304" r:id="rId11"/>
    <p:sldId id="319" r:id="rId12"/>
    <p:sldId id="338" r:id="rId13"/>
    <p:sldId id="321" r:id="rId14"/>
    <p:sldId id="359" r:id="rId15"/>
    <p:sldId id="358" r:id="rId16"/>
    <p:sldId id="320" r:id="rId17"/>
    <p:sldId id="349" r:id="rId18"/>
    <p:sldId id="340" r:id="rId19"/>
    <p:sldId id="345" r:id="rId20"/>
    <p:sldId id="344" r:id="rId21"/>
    <p:sldId id="341" r:id="rId22"/>
    <p:sldId id="342" r:id="rId23"/>
    <p:sldId id="322" r:id="rId24"/>
    <p:sldId id="350" r:id="rId25"/>
    <p:sldId id="324" r:id="rId26"/>
    <p:sldId id="347" r:id="rId27"/>
    <p:sldId id="329" r:id="rId28"/>
    <p:sldId id="362" r:id="rId29"/>
    <p:sldId id="354" r:id="rId30"/>
    <p:sldId id="330" r:id="rId31"/>
    <p:sldId id="355" r:id="rId32"/>
    <p:sldId id="356" r:id="rId33"/>
    <p:sldId id="351" r:id="rId34"/>
    <p:sldId id="357" r:id="rId35"/>
    <p:sldId id="353" r:id="rId36"/>
    <p:sldId id="346" r:id="rId37"/>
    <p:sldId id="331" r:id="rId38"/>
  </p:sldIdLst>
  <p:sldSz cx="9144000" cy="6858000" type="screen4x3"/>
  <p:notesSz cx="6858000" cy="9296400"/>
  <p:custDataLst>
    <p:tags r:id="rId4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F5519F7-6B28-4F1F-9578-4BA7E56E2A9F}">
          <p14:sldIdLst>
            <p14:sldId id="258"/>
            <p14:sldId id="293"/>
            <p14:sldId id="361"/>
            <p14:sldId id="318"/>
            <p14:sldId id="333"/>
            <p14:sldId id="334"/>
            <p14:sldId id="335"/>
            <p14:sldId id="332"/>
            <p14:sldId id="336"/>
            <p14:sldId id="304"/>
            <p14:sldId id="319"/>
            <p14:sldId id="338"/>
            <p14:sldId id="321"/>
            <p14:sldId id="359"/>
            <p14:sldId id="358"/>
            <p14:sldId id="320"/>
            <p14:sldId id="349"/>
            <p14:sldId id="340"/>
            <p14:sldId id="345"/>
            <p14:sldId id="344"/>
            <p14:sldId id="341"/>
            <p14:sldId id="342"/>
            <p14:sldId id="322"/>
            <p14:sldId id="350"/>
            <p14:sldId id="324"/>
            <p14:sldId id="347"/>
            <p14:sldId id="329"/>
            <p14:sldId id="362"/>
            <p14:sldId id="354"/>
            <p14:sldId id="330"/>
            <p14:sldId id="355"/>
            <p14:sldId id="356"/>
            <p14:sldId id="351"/>
            <p14:sldId id="357"/>
            <p14:sldId id="353"/>
            <p14:sldId id="346"/>
            <p14:sldId id="331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  <p15:guide id="3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7" autoAdjust="0"/>
    <p:restoredTop sz="86475" autoAdjust="0"/>
  </p:normalViewPr>
  <p:slideViewPr>
    <p:cSldViewPr>
      <p:cViewPr varScale="1">
        <p:scale>
          <a:sx n="79" d="100"/>
          <a:sy n="79" d="100"/>
        </p:scale>
        <p:origin x="-158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1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3222" y="-114"/>
      </p:cViewPr>
      <p:guideLst>
        <p:guide orient="horz" pos="2928"/>
        <p:guide pos="220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C0D5AA33-D4F0-4BE5-9649-18DA4C061C9F}" type="datetimeFigureOut">
              <a:rPr lang="en-US" smtClean="0"/>
              <a:pPr/>
              <a:t>2/4/2014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57" tIns="46378" rIns="92757" bIns="463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2757" tIns="46378" rIns="92757" bIns="4637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52DCEF96-3C32-4607-A404-34D69B8AAD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753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CEF96-3C32-4607-A404-34D69B8AAD8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907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CEF96-3C32-4607-A404-34D69B8AAD8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726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CEF96-3C32-4607-A404-34D69B8AAD8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995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CEF96-3C32-4607-A404-34D69B8AAD8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816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CEF96-3C32-4607-A404-34D69B8AAD8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415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6801" y="5350953"/>
            <a:ext cx="4114800" cy="1354648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876800" y="4436553"/>
            <a:ext cx="4114800" cy="746666"/>
          </a:xfrm>
        </p:spPr>
        <p:txBody>
          <a:bodyPr>
            <a:noAutofit/>
          </a:bodyPr>
          <a:lstStyle>
            <a:lvl1pPr>
              <a:defRPr sz="3000" b="1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iStock_000003237401_tint.jpg"/>
          <p:cNvPicPr>
            <a:picLocks noChangeAspect="1"/>
          </p:cNvPicPr>
          <p:nvPr userDrawn="1"/>
        </p:nvPicPr>
        <p:blipFill>
          <a:blip r:embed="rId2" cstate="print"/>
          <a:srcRect t="5139" b="35000"/>
          <a:stretch>
            <a:fillRect/>
          </a:stretch>
        </p:blipFill>
        <p:spPr>
          <a:xfrm>
            <a:off x="0" y="1"/>
            <a:ext cx="9144000" cy="364912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-1" y="3260358"/>
            <a:ext cx="9153145" cy="702041"/>
          </a:xfrm>
          <a:prstGeom prst="rect">
            <a:avLst/>
          </a:prstGeom>
          <a:solidFill>
            <a:srgbClr val="44524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CEBSlogo_white.eps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38167" y="3371640"/>
            <a:ext cx="4652645" cy="496570"/>
          </a:xfrm>
          <a:prstGeom prst="rect">
            <a:avLst/>
          </a:prstGeom>
        </p:spPr>
      </p:pic>
      <p:pic>
        <p:nvPicPr>
          <p:cNvPr id="11" name="Picture 10" descr="CEsubsidiary_451.eps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012031" y="4110579"/>
            <a:ext cx="1720851" cy="13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55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CFB50-23B4-41FD-8090-B73F34681C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884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FF858-5889-40C6-871F-5C4E5A707E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791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CFB50-23B4-41FD-8090-B73F34681C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796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800"/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2400"/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000"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1800"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3429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3429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342900" marR="0" lvl="4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CFB50-23B4-41FD-8090-B73F34681C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74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400"/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2000"/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1600"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3429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3429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342900" marR="0" lvl="4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400"/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2000"/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1600"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3429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3429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342900" marR="0" lvl="4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CFB50-23B4-41FD-8090-B73F34681C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445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CFB50-23B4-41FD-8090-B73F34681C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949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CFB50-23B4-41FD-8090-B73F34681C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651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FECFB50-23B4-41FD-8090-B73F34681C4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CEBSlogo_445_451.pdf"/>
          <p:cNvPicPr>
            <a:picLocks noChangeAspect="1"/>
          </p:cNvPicPr>
          <p:nvPr userDrawn="1"/>
        </p:nvPicPr>
        <p:blipFill>
          <a:blip r:embed="rId2" cstate="print"/>
          <a:srcRect l="4682" t="16855" r="5431" b="21098"/>
          <a:stretch>
            <a:fillRect/>
          </a:stretch>
        </p:blipFill>
        <p:spPr>
          <a:xfrm>
            <a:off x="228603" y="6224871"/>
            <a:ext cx="3739767" cy="55317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83095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3200"/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2800"/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400"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2000"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3429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3429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342900" marR="0" lvl="4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CFB50-23B4-41FD-8090-B73F34681C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726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164427"/>
            <a:ext cx="9153145" cy="702041"/>
          </a:xfrm>
          <a:prstGeom prst="rect">
            <a:avLst/>
          </a:prstGeom>
          <a:solidFill>
            <a:srgbClr val="44524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EBSlogo_white.eps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38178" y="6309577"/>
            <a:ext cx="3557905" cy="37973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57401"/>
            <a:ext cx="8001000" cy="4068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E31EF847-BFE3-44AE-A2EA-A42466A4D9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862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4" r:id="rId8"/>
    <p:sldLayoutId id="2147483680" r:id="rId9"/>
    <p:sldLayoutId id="2147483681" r:id="rId1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/>
          <p:cNvSpPr>
            <a:spLocks noGrp="1"/>
          </p:cNvSpPr>
          <p:nvPr>
            <p:ph type="title"/>
          </p:nvPr>
        </p:nvSpPr>
        <p:spPr>
          <a:xfrm>
            <a:off x="4876800" y="4436553"/>
            <a:ext cx="4114800" cy="592648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cs typeface="Arial Narrow"/>
              </a:rPr>
              <a:t/>
            </a:r>
            <a:br>
              <a:rPr lang="en-US" dirty="0" smtClean="0">
                <a:solidFill>
                  <a:srgbClr val="000000"/>
                </a:solidFill>
                <a:cs typeface="Arial Narrow"/>
              </a:rPr>
            </a:br>
            <a:r>
              <a:rPr lang="en-US" dirty="0" smtClean="0">
                <a:solidFill>
                  <a:srgbClr val="000000"/>
                </a:solidFill>
                <a:cs typeface="Arial Narrow"/>
              </a:rPr>
              <a:t>Experts in Cases Involving Built Facilities</a:t>
            </a:r>
            <a:endParaRPr lang="en-US" dirty="0"/>
          </a:p>
        </p:txBody>
      </p:sp>
      <p:sp>
        <p:nvSpPr>
          <p:cNvPr id="29" name="Subtitle 28"/>
          <p:cNvSpPr>
            <a:spLocks noGrp="1"/>
          </p:cNvSpPr>
          <p:nvPr>
            <p:ph type="subTitle" idx="1"/>
          </p:nvPr>
        </p:nvSpPr>
        <p:spPr>
          <a:xfrm>
            <a:off x="4876801" y="5181600"/>
            <a:ext cx="4114800" cy="1354648"/>
          </a:xfrm>
        </p:spPr>
        <p:txBody>
          <a:bodyPr>
            <a:normAutofit fontScale="85000" lnSpcReduction="10000"/>
          </a:bodyPr>
          <a:lstStyle/>
          <a:p>
            <a:r>
              <a:rPr lang="en-US" sz="2378" dirty="0" smtClean="0">
                <a:solidFill>
                  <a:srgbClr val="000000"/>
                </a:solidFill>
                <a:cs typeface="Arial Narrow"/>
              </a:rPr>
              <a:t>Construction Defect and Premise Liability</a:t>
            </a:r>
          </a:p>
          <a:p>
            <a:r>
              <a:rPr lang="en-US" dirty="0" smtClean="0">
                <a:solidFill>
                  <a:srgbClr val="000000"/>
                </a:solidFill>
                <a:cs typeface="Arial Narrow"/>
              </a:rPr>
              <a:t>February 2, 2014 - Winter 2014 MDLA</a:t>
            </a:r>
            <a:endParaRPr lang="en-US" sz="1730" dirty="0" smtClean="0">
              <a:solidFill>
                <a:srgbClr val="000000"/>
              </a:solidFill>
              <a:cs typeface="Arial Narrow"/>
            </a:endParaRPr>
          </a:p>
          <a:p>
            <a:endParaRPr lang="en-US" sz="1400" dirty="0" smtClean="0">
              <a:solidFill>
                <a:srgbClr val="000000"/>
              </a:solidFill>
              <a:cs typeface="Arial Narrow"/>
            </a:endParaRPr>
          </a:p>
          <a:p>
            <a:r>
              <a:rPr lang="en-US" sz="1514" dirty="0" smtClean="0">
                <a:solidFill>
                  <a:srgbClr val="000000"/>
                </a:solidFill>
                <a:cs typeface="Arial Narrow"/>
              </a:rPr>
              <a:t>Presented by: Matthew D. Sloneker, Esq. &amp; Stefan D. Helgeson</a:t>
            </a:r>
            <a:r>
              <a:rPr lang="en-US" sz="1514" dirty="0">
                <a:solidFill>
                  <a:srgbClr val="000000"/>
                </a:solidFill>
                <a:cs typeface="Arial Narrow"/>
              </a:rPr>
              <a:t>, AIA, ASLA</a:t>
            </a:r>
            <a:endParaRPr lang="en-US" sz="1514" dirty="0" smtClean="0">
              <a:solidFill>
                <a:srgbClr val="000000"/>
              </a:solidFill>
              <a:cs typeface="Arial Narrow"/>
            </a:endParaRP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105400"/>
            <a:ext cx="4419600" cy="73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88682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001000" cy="762000"/>
          </a:xfrm>
        </p:spPr>
        <p:txBody>
          <a:bodyPr>
            <a:normAutofit/>
          </a:bodyPr>
          <a:lstStyle/>
          <a:p>
            <a:pPr algn="ctr"/>
            <a:r>
              <a:rPr lang="en-US" sz="2900" dirty="0" smtClean="0"/>
              <a:t>Premises Liability Claims</a:t>
            </a:r>
            <a:endParaRPr lang="en-US" sz="2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93836"/>
            <a:ext cx="8001000" cy="475456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/>
              <a:t>Duties owed by Property Owner</a:t>
            </a:r>
          </a:p>
          <a:p>
            <a:pPr marL="914400" indent="-457200">
              <a:buFont typeface="Arial Narrow" panose="020B0606020202030204" pitchFamily="34" charset="0"/>
              <a:buChar char="―"/>
            </a:pPr>
            <a:r>
              <a:rPr lang="en-US" sz="1900" dirty="0" smtClean="0"/>
              <a:t>General duty to use </a:t>
            </a:r>
            <a:r>
              <a:rPr lang="en-US" sz="1900" b="1" dirty="0" smtClean="0"/>
              <a:t>reasonable care </a:t>
            </a:r>
            <a:r>
              <a:rPr lang="en-US" sz="1900" dirty="0" smtClean="0"/>
              <a:t>for the safety of all such persons invited upon the premises</a:t>
            </a:r>
          </a:p>
          <a:p>
            <a:pPr marL="914400" indent="-457200">
              <a:buFont typeface="Arial Narrow" panose="020B0606020202030204" pitchFamily="34" charset="0"/>
              <a:buChar char="―"/>
            </a:pPr>
            <a:r>
              <a:rPr lang="en-US" sz="1900" dirty="0" smtClean="0"/>
              <a:t>Duty exists whether entrant is a licensee or an invitee</a:t>
            </a:r>
          </a:p>
          <a:p>
            <a:pPr marL="914400" indent="-457200">
              <a:buFont typeface="Arial Narrow" panose="020B0606020202030204" pitchFamily="34" charset="0"/>
              <a:buChar char="―"/>
            </a:pPr>
            <a:r>
              <a:rPr lang="en-US" sz="1900" dirty="0" smtClean="0"/>
              <a:t>Duty is not absolute – </a:t>
            </a:r>
            <a:r>
              <a:rPr lang="en-US" sz="1900" b="1" dirty="0" smtClean="0"/>
              <a:t>landowners are not insurers of an entrant’s safety</a:t>
            </a:r>
          </a:p>
          <a:p>
            <a:pPr marL="914400" indent="-457200">
              <a:buFont typeface="Arial Narrow" panose="020B0606020202030204" pitchFamily="34" charset="0"/>
              <a:buChar char="―"/>
            </a:pPr>
            <a:r>
              <a:rPr lang="en-US" sz="1900" dirty="0" smtClean="0"/>
              <a:t>Other factors in determining scope of duty owed:</a:t>
            </a:r>
          </a:p>
          <a:p>
            <a:pPr marL="1714500" lvl="2" indent="-457200">
              <a:buFont typeface="Arial Narrow" panose="020B0606020202030204" pitchFamily="34" charset="0"/>
              <a:buChar char="»"/>
            </a:pPr>
            <a:r>
              <a:rPr lang="en-US" sz="1700" dirty="0" smtClean="0"/>
              <a:t>Duty is modified according to the </a:t>
            </a:r>
            <a:r>
              <a:rPr lang="en-US" sz="1700" b="1" dirty="0" smtClean="0"/>
              <a:t>expected use </a:t>
            </a:r>
            <a:r>
              <a:rPr lang="en-US" sz="1700" dirty="0" smtClean="0"/>
              <a:t>of the land</a:t>
            </a:r>
          </a:p>
          <a:p>
            <a:pPr marL="1714500" lvl="2" indent="-457200">
              <a:buFont typeface="Arial Narrow" panose="020B0606020202030204" pitchFamily="34" charset="0"/>
              <a:buChar char="»"/>
            </a:pPr>
            <a:r>
              <a:rPr lang="en-US" sz="1700" b="1" dirty="0" err="1" smtClean="0"/>
              <a:t>Foreseeability</a:t>
            </a:r>
            <a:r>
              <a:rPr lang="en-US" sz="1700" dirty="0" smtClean="0"/>
              <a:t> or possibility of harm</a:t>
            </a:r>
          </a:p>
          <a:p>
            <a:pPr marL="1714500" lvl="2" indent="-457200">
              <a:buFont typeface="Arial Narrow" panose="020B0606020202030204" pitchFamily="34" charset="0"/>
              <a:buChar char="»"/>
            </a:pPr>
            <a:r>
              <a:rPr lang="en-US" sz="1700" dirty="0" smtClean="0"/>
              <a:t>Ongoing </a:t>
            </a:r>
            <a:r>
              <a:rPr lang="en-US" sz="1700" b="1" dirty="0" smtClean="0"/>
              <a:t>duty to inspect and maintain </a:t>
            </a:r>
            <a:r>
              <a:rPr lang="en-US" sz="1700" dirty="0" smtClean="0"/>
              <a:t>property to ensure entrants are not exposed to </a:t>
            </a:r>
            <a:r>
              <a:rPr lang="en-US" sz="1700" b="1" dirty="0" smtClean="0"/>
              <a:t>unreasonable risk of harm</a:t>
            </a:r>
          </a:p>
          <a:p>
            <a:pPr marL="1714500" lvl="2" indent="-457200">
              <a:buFont typeface="Arial Narrow" panose="020B0606020202030204" pitchFamily="34" charset="0"/>
              <a:buChar char="»"/>
            </a:pPr>
            <a:r>
              <a:rPr lang="en-US" sz="1700" dirty="0" smtClean="0"/>
              <a:t>Duty to </a:t>
            </a:r>
            <a:r>
              <a:rPr lang="en-US" sz="1700" b="1" dirty="0" smtClean="0"/>
              <a:t>repair or warn </a:t>
            </a:r>
            <a:r>
              <a:rPr lang="en-US" sz="1700" dirty="0" smtClean="0"/>
              <a:t>(If condition discoverable through </a:t>
            </a:r>
            <a:r>
              <a:rPr lang="en-US" sz="1700" b="1" dirty="0" smtClean="0"/>
              <a:t>reasonable efforts</a:t>
            </a:r>
            <a:r>
              <a:rPr lang="en-US" sz="1700" dirty="0" smtClean="0"/>
              <a:t>)</a:t>
            </a:r>
          </a:p>
          <a:p>
            <a:pPr marL="914400" indent="-457200">
              <a:buFont typeface="Arial Narrow" panose="020B0606020202030204" pitchFamily="34" charset="0"/>
              <a:buChar char="―"/>
            </a:pPr>
            <a:r>
              <a:rPr lang="en-US" sz="1900" dirty="0" smtClean="0"/>
              <a:t>Entrant also owes duty of </a:t>
            </a:r>
            <a:r>
              <a:rPr lang="en-US" sz="1900" b="1" dirty="0" smtClean="0"/>
              <a:t>reasonable care </a:t>
            </a:r>
            <a:r>
              <a:rPr lang="en-US" sz="1900" dirty="0" smtClean="0"/>
              <a:t>in ensuring his own safety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FF858-5889-40C6-871F-5C4E5A707E0A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 descr="C:\Users\lansea.LJSLAW\AppData\Local\Microsoft\Windows\Temporary Internet Files\Content.Outlook\8MGHHFEY\LJSP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6850" y="6187437"/>
            <a:ext cx="2552700" cy="62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001000" cy="914400"/>
          </a:xfrm>
        </p:spPr>
        <p:txBody>
          <a:bodyPr>
            <a:normAutofit/>
          </a:bodyPr>
          <a:lstStyle/>
          <a:p>
            <a:pPr algn="ctr"/>
            <a:r>
              <a:rPr lang="en-US" sz="2900" dirty="0" smtClean="0"/>
              <a:t>Whom are You </a:t>
            </a:r>
            <a:r>
              <a:rPr lang="en-US" sz="2900" dirty="0"/>
              <a:t>R</a:t>
            </a:r>
            <a:r>
              <a:rPr lang="en-US" sz="2900" dirty="0" smtClean="0"/>
              <a:t>epresenting?</a:t>
            </a:r>
            <a:endParaRPr lang="en-US" sz="2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8001000" cy="4641057"/>
          </a:xfrm>
        </p:spPr>
        <p:txBody>
          <a:bodyPr/>
          <a:lstStyle/>
          <a:p>
            <a:r>
              <a:rPr lang="en-US" b="1" dirty="0" smtClean="0"/>
              <a:t>Construction Defect and Premise Liability </a:t>
            </a:r>
          </a:p>
          <a:p>
            <a:pPr marL="914400" lvl="1"/>
            <a:r>
              <a:rPr lang="en-US" dirty="0" smtClean="0"/>
              <a:t>Owner – </a:t>
            </a:r>
            <a:r>
              <a:rPr lang="en-US" dirty="0" err="1" smtClean="0"/>
              <a:t>HOA</a:t>
            </a:r>
            <a:endParaRPr lang="en-US" dirty="0"/>
          </a:p>
          <a:p>
            <a:pPr marL="914400" lvl="1"/>
            <a:r>
              <a:rPr lang="en-US" dirty="0" smtClean="0"/>
              <a:t>Developer</a:t>
            </a:r>
          </a:p>
          <a:p>
            <a:pPr marL="914400" lvl="1"/>
            <a:r>
              <a:rPr lang="en-US" dirty="0" smtClean="0"/>
              <a:t>Tenant</a:t>
            </a:r>
            <a:endParaRPr lang="en-US" dirty="0"/>
          </a:p>
          <a:p>
            <a:pPr marL="914400" lvl="1"/>
            <a:r>
              <a:rPr lang="en-US" dirty="0"/>
              <a:t>General C</a:t>
            </a:r>
            <a:r>
              <a:rPr lang="en-US" dirty="0" smtClean="0"/>
              <a:t>ontractor / Construction Manager</a:t>
            </a:r>
            <a:endParaRPr lang="en-US" dirty="0"/>
          </a:p>
          <a:p>
            <a:pPr marL="914400" lvl="1"/>
            <a:r>
              <a:rPr lang="en-US" dirty="0"/>
              <a:t>Sub-contractor</a:t>
            </a:r>
          </a:p>
          <a:p>
            <a:pPr marL="914400" lvl="1"/>
            <a:r>
              <a:rPr lang="en-US" dirty="0"/>
              <a:t>Supplier / </a:t>
            </a:r>
            <a:r>
              <a:rPr lang="en-US" dirty="0" smtClean="0"/>
              <a:t>Sub </a:t>
            </a:r>
            <a:r>
              <a:rPr lang="en-US" dirty="0"/>
              <a:t>to </a:t>
            </a:r>
            <a:r>
              <a:rPr lang="en-US" dirty="0" smtClean="0"/>
              <a:t>Sub-contractor</a:t>
            </a:r>
            <a:endParaRPr lang="en-US" dirty="0"/>
          </a:p>
          <a:p>
            <a:pPr marL="914400" lvl="1"/>
            <a:r>
              <a:rPr lang="en-US" dirty="0" smtClean="0"/>
              <a:t>Architect </a:t>
            </a:r>
            <a:r>
              <a:rPr lang="en-US" dirty="0"/>
              <a:t>/ </a:t>
            </a:r>
            <a:r>
              <a:rPr lang="en-US" dirty="0" smtClean="0"/>
              <a:t>Engineer </a:t>
            </a:r>
            <a:endParaRPr lang="en-US" dirty="0"/>
          </a:p>
          <a:p>
            <a:pPr marL="914400" lvl="1"/>
            <a:r>
              <a:rPr lang="en-US" dirty="0" smtClean="0"/>
              <a:t>Sub-consultant to Architect / Engineer</a:t>
            </a:r>
            <a:endParaRPr lang="en-US" dirty="0"/>
          </a:p>
          <a:p>
            <a:pPr marL="914400" lvl="1"/>
            <a:r>
              <a:rPr lang="en-US" dirty="0"/>
              <a:t>Other P</a:t>
            </a:r>
            <a:r>
              <a:rPr lang="en-US" dirty="0" smtClean="0"/>
              <a:t>arties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FF858-5889-40C6-871F-5C4E5A707E0A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 descr="C:\Users\lansea.LJSLAW\AppData\Local\Microsoft\Windows\Temporary Internet Files\Content.Outlook\8MGHHFEY\LJSP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6850" y="6187437"/>
            <a:ext cx="2552700" cy="62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393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01000" cy="685800"/>
          </a:xfrm>
        </p:spPr>
        <p:txBody>
          <a:bodyPr>
            <a:normAutofit/>
          </a:bodyPr>
          <a:lstStyle/>
          <a:p>
            <a:pPr algn="ctr"/>
            <a:r>
              <a:rPr lang="en-US" sz="2900" dirty="0" smtClean="0"/>
              <a:t>Are you asserting affirmative claims?</a:t>
            </a:r>
            <a:endParaRPr lang="en-US" sz="2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93836"/>
            <a:ext cx="8001000" cy="475456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b="1" dirty="0" smtClean="0"/>
              <a:t>Claims </a:t>
            </a:r>
            <a:r>
              <a:rPr lang="en-US" b="1" dirty="0"/>
              <a:t>A</a:t>
            </a:r>
            <a:r>
              <a:rPr lang="en-US" b="1" dirty="0" smtClean="0"/>
              <a:t>gainst Professionals -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b="1" dirty="0" smtClean="0"/>
              <a:t>Minn. Stat. § 544.42 Requirements</a:t>
            </a:r>
          </a:p>
          <a:p>
            <a:pPr lvl="1"/>
            <a:r>
              <a:rPr lang="en-US" dirty="0" smtClean="0"/>
              <a:t>Applies to </a:t>
            </a:r>
            <a:r>
              <a:rPr lang="en-US" b="1" dirty="0" smtClean="0"/>
              <a:t>attorneys, architects, certified public accountants, engineers, land surveyors, landscape architects, </a:t>
            </a:r>
            <a:r>
              <a:rPr lang="en-US" dirty="0" smtClean="0"/>
              <a:t>and others licensed under Minn. Stat. Sections 326 or 326A</a:t>
            </a:r>
          </a:p>
          <a:p>
            <a:pPr lvl="1"/>
            <a:r>
              <a:rPr lang="en-US" dirty="0" smtClean="0"/>
              <a:t>Define </a:t>
            </a:r>
            <a:r>
              <a:rPr lang="en-US" b="1" dirty="0" smtClean="0"/>
              <a:t>applicable standard of care</a:t>
            </a:r>
          </a:p>
          <a:p>
            <a:pPr lvl="1"/>
            <a:r>
              <a:rPr lang="en-US" dirty="0" smtClean="0"/>
              <a:t>Opine that defendant deviated from </a:t>
            </a:r>
            <a:r>
              <a:rPr lang="en-US" dirty="0"/>
              <a:t>standard of care</a:t>
            </a:r>
          </a:p>
          <a:p>
            <a:pPr lvl="1"/>
            <a:r>
              <a:rPr lang="en-US" dirty="0" smtClean="0"/>
              <a:t>Causation of damages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FF858-5889-40C6-871F-5C4E5A707E0A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5" descr="C:\Users\lansea.LJSLAW\AppData\Local\Microsoft\Windows\Temporary Internet Files\Content.Outlook\8MGHHFEY\LJSP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6850" y="6187437"/>
            <a:ext cx="2552700" cy="62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33400"/>
            <a:ext cx="8001000" cy="1143000"/>
          </a:xfrm>
        </p:spPr>
        <p:txBody>
          <a:bodyPr/>
          <a:lstStyle/>
          <a:p>
            <a:pPr lvl="0"/>
            <a:r>
              <a:rPr lang="en-US" sz="2900" dirty="0"/>
              <a:t>Expert’s Ability to Opine on a Standard of Care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001000" cy="4068763"/>
          </a:xfrm>
        </p:spPr>
        <p:txBody>
          <a:bodyPr>
            <a:normAutofit/>
          </a:bodyPr>
          <a:lstStyle/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Who can testify as an </a:t>
            </a:r>
            <a:r>
              <a:rPr lang="en-US" b="1" dirty="0"/>
              <a:t>expert - Minn. R. </a:t>
            </a:r>
            <a:r>
              <a:rPr lang="en-US" b="1" dirty="0" err="1"/>
              <a:t>Evid</a:t>
            </a:r>
            <a:r>
              <a:rPr lang="en-US" b="1" dirty="0"/>
              <a:t>. </a:t>
            </a:r>
            <a:r>
              <a:rPr lang="en-US" b="1" dirty="0" smtClean="0"/>
              <a:t>702</a:t>
            </a:r>
            <a:endParaRPr lang="en-US" dirty="0" smtClean="0"/>
          </a:p>
          <a:p>
            <a:pPr lvl="2" indent="-342900">
              <a:buFont typeface="Arial Narrow" panose="020B0606020202030204" pitchFamily="34" charset="0"/>
              <a:buChar char="―"/>
            </a:pPr>
            <a:r>
              <a:rPr lang="en-US" sz="2000" dirty="0" smtClean="0"/>
              <a:t>If scientific, technical, or other specialized knowledge will assist the </a:t>
            </a:r>
            <a:r>
              <a:rPr lang="en-US" sz="2000" dirty="0" err="1" smtClean="0"/>
              <a:t>trier</a:t>
            </a:r>
            <a:r>
              <a:rPr lang="en-US" sz="2000" dirty="0" smtClean="0"/>
              <a:t> of fact to understand the evidence or to determine a fact in issue, a witness </a:t>
            </a:r>
            <a:r>
              <a:rPr lang="en-US" sz="2000" dirty="0" err="1" smtClean="0"/>
              <a:t>qualifed</a:t>
            </a:r>
            <a:r>
              <a:rPr lang="en-US" sz="2000" dirty="0" smtClean="0"/>
              <a:t> as an expert by </a:t>
            </a:r>
            <a:r>
              <a:rPr lang="en-US" sz="2000" b="1" dirty="0" smtClean="0"/>
              <a:t>knowledge, skill, experience, training, or education</a:t>
            </a:r>
            <a:r>
              <a:rPr lang="en-US" sz="2000" dirty="0" smtClean="0"/>
              <a:t>, may testify thereto in the form of an opinion or otherwise.  The opinion must have </a:t>
            </a:r>
            <a:r>
              <a:rPr lang="en-US" sz="2000" b="1" dirty="0" smtClean="0"/>
              <a:t>foundational reliability</a:t>
            </a:r>
            <a:r>
              <a:rPr lang="en-US" sz="2000" dirty="0" smtClean="0"/>
              <a:t>.  In addition, if the opinion evidence involves novel scientific theory, the proponent must establish that the underlying </a:t>
            </a:r>
            <a:r>
              <a:rPr lang="en-US" sz="2000" b="1" dirty="0" smtClean="0"/>
              <a:t>scientific evidence is generally accepted </a:t>
            </a:r>
            <a:r>
              <a:rPr lang="en-US" sz="2000" dirty="0" smtClean="0"/>
              <a:t>in the </a:t>
            </a:r>
            <a:r>
              <a:rPr lang="en-US" sz="2000" b="1" dirty="0" smtClean="0"/>
              <a:t>relevant scientific community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FF858-5889-40C6-871F-5C4E5A707E0A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 descr="C:\Users\lansea.LJSLAW\AppData\Local\Microsoft\Windows\Temporary Internet Files\Content.Outlook\8MGHHFEY\LJSP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6850" y="6218655"/>
            <a:ext cx="2552700" cy="62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3010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FF858-5889-40C6-871F-5C4E5A707E0A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026" name="Picture 2" descr="http://www.anilaggrawal.com/ij/vol_011_no_002/reviews/tb/book004/waltz3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019" y="228600"/>
            <a:ext cx="5377961" cy="548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233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33400"/>
            <a:ext cx="8001000" cy="1143000"/>
          </a:xfrm>
        </p:spPr>
        <p:txBody>
          <a:bodyPr/>
          <a:lstStyle/>
          <a:p>
            <a:pPr lvl="0"/>
            <a:r>
              <a:rPr lang="en-US" sz="2900" dirty="0"/>
              <a:t>Expert’s Ability to Opine on a Standard of Care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001000" cy="4068763"/>
          </a:xfrm>
        </p:spPr>
        <p:txBody>
          <a:bodyPr/>
          <a:lstStyle/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Industry Standard </a:t>
            </a:r>
            <a:r>
              <a:rPr lang="en-US" b="1" dirty="0"/>
              <a:t>of C</a:t>
            </a:r>
            <a:r>
              <a:rPr lang="en-US" b="1" dirty="0" smtClean="0"/>
              <a:t>are</a:t>
            </a:r>
            <a:endParaRPr lang="en-US" sz="1800" b="1" dirty="0"/>
          </a:p>
          <a:p>
            <a:pPr lvl="2">
              <a:buFont typeface="Arial Narrow" panose="020B0606020202030204" pitchFamily="34" charset="0"/>
              <a:buChar char="―"/>
            </a:pPr>
            <a:r>
              <a:rPr lang="en-US" sz="2000" b="1" dirty="0"/>
              <a:t>Construction defect </a:t>
            </a:r>
            <a:r>
              <a:rPr lang="en-US" sz="2000" b="1" dirty="0" smtClean="0"/>
              <a:t>claims</a:t>
            </a:r>
          </a:p>
          <a:p>
            <a:pPr lvl="2">
              <a:buFont typeface="Arial Narrow" panose="020B0606020202030204" pitchFamily="34" charset="0"/>
              <a:buChar char="―"/>
            </a:pPr>
            <a:r>
              <a:rPr lang="en-US" sz="2000" dirty="0" smtClean="0"/>
              <a:t>Often against general and/or subcontractor</a:t>
            </a:r>
            <a:endParaRPr lang="en-US" sz="2000" dirty="0"/>
          </a:p>
          <a:p>
            <a:pPr lvl="2">
              <a:buFont typeface="Arial Narrow" panose="020B0606020202030204" pitchFamily="34" charset="0"/>
              <a:buChar char="―"/>
            </a:pPr>
            <a:r>
              <a:rPr lang="en-US" sz="2000" b="1" dirty="0"/>
              <a:t>T</a:t>
            </a:r>
            <a:r>
              <a:rPr lang="en-US" sz="2000" b="1" dirty="0" smtClean="0"/>
              <a:t>echnical </a:t>
            </a:r>
            <a:r>
              <a:rPr lang="en-US" sz="2000" b="1" dirty="0"/>
              <a:t>/ industry background</a:t>
            </a:r>
            <a:r>
              <a:rPr lang="en-US" sz="2000" dirty="0"/>
              <a:t>, education and experience</a:t>
            </a:r>
          </a:p>
          <a:p>
            <a:pPr lvl="2">
              <a:buFont typeface="Arial Narrow" panose="020B0606020202030204" pitchFamily="34" charset="0"/>
              <a:buChar char="―"/>
            </a:pPr>
            <a:r>
              <a:rPr lang="en-US" sz="2000" dirty="0"/>
              <a:t>Ability to opine on the represented parties’ duties – G.C., sub-contractor, </a:t>
            </a:r>
            <a:r>
              <a:rPr lang="en-US" sz="2000" dirty="0" smtClean="0"/>
              <a:t>suppliers</a:t>
            </a:r>
            <a:r>
              <a:rPr lang="en-US" sz="2000" dirty="0"/>
              <a:t>, etc.</a:t>
            </a:r>
          </a:p>
          <a:p>
            <a:pPr lvl="2">
              <a:buFont typeface="Arial Narrow" panose="020B0606020202030204" pitchFamily="34" charset="0"/>
              <a:buChar char="―"/>
            </a:pPr>
            <a:r>
              <a:rPr lang="en-US" sz="2000" b="1" dirty="0"/>
              <a:t>Familiarization with standards and </a:t>
            </a:r>
            <a:r>
              <a:rPr lang="en-US" sz="2000" b="1" dirty="0" smtClean="0"/>
              <a:t>codes</a:t>
            </a:r>
          </a:p>
          <a:p>
            <a:pPr lvl="2">
              <a:buFont typeface="Arial Narrow" panose="020B0606020202030204" pitchFamily="34" charset="0"/>
              <a:buChar char="―"/>
            </a:pPr>
            <a:r>
              <a:rPr lang="en-US" sz="2000" dirty="0" smtClean="0"/>
              <a:t>Often deals with discussion of “workmanlike construction”, defined as: </a:t>
            </a:r>
          </a:p>
          <a:p>
            <a:pPr lvl="3">
              <a:buFont typeface="Arial Narrow" panose="020B0606020202030204" pitchFamily="34" charset="0"/>
              <a:buChar char="»"/>
            </a:pPr>
            <a:r>
              <a:rPr lang="en-US" sz="2000" b="1" dirty="0"/>
              <a:t>G</a:t>
            </a:r>
            <a:r>
              <a:rPr lang="en-US" sz="2000" b="1" dirty="0" smtClean="0"/>
              <a:t>ood quality, free from defects and in conformance with contract documents</a:t>
            </a:r>
            <a:endParaRPr lang="en-US" sz="2000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FF858-5889-40C6-871F-5C4E5A707E0A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 descr="C:\Users\lansea.LJSLAW\AppData\Local\Microsoft\Windows\Temporary Internet Files\Content.Outlook\8MGHHFEY\LJSP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6850" y="6218655"/>
            <a:ext cx="2552700" cy="62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3010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6934200" cy="991392"/>
          </a:xfrm>
        </p:spPr>
        <p:txBody>
          <a:bodyPr>
            <a:normAutofit/>
          </a:bodyPr>
          <a:lstStyle/>
          <a:p>
            <a:r>
              <a:rPr lang="en-US" sz="2900" dirty="0"/>
              <a:t>Expert’s Ability to Opine on a Standard of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93837"/>
            <a:ext cx="8001000" cy="4297363"/>
          </a:xfrm>
        </p:spPr>
        <p:txBody>
          <a:bodyPr>
            <a:normAutofit lnSpcReduction="10000"/>
          </a:bodyPr>
          <a:lstStyle/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Professional Standard of Care</a:t>
            </a:r>
            <a:endParaRPr lang="en-US" sz="1800" b="1" dirty="0"/>
          </a:p>
          <a:p>
            <a:pPr lvl="2">
              <a:buFont typeface="Arial Narrow" panose="020B0606020202030204" pitchFamily="34" charset="0"/>
              <a:buChar char="―"/>
            </a:pPr>
            <a:r>
              <a:rPr lang="en-US" sz="2000" b="1" dirty="0"/>
              <a:t>Education and </a:t>
            </a:r>
            <a:r>
              <a:rPr lang="en-US" sz="2000" b="1" dirty="0" smtClean="0"/>
              <a:t>Licensure (Minnesota Board of </a:t>
            </a:r>
            <a:r>
              <a:rPr lang="en-US" sz="2000" b="1" dirty="0" err="1" smtClean="0"/>
              <a:t>AELSLAGID</a:t>
            </a:r>
            <a:r>
              <a:rPr lang="en-US" sz="2000" b="1" dirty="0" smtClean="0"/>
              <a:t>)</a:t>
            </a:r>
            <a:endParaRPr lang="en-US" sz="2000" b="1" dirty="0"/>
          </a:p>
          <a:p>
            <a:pPr lvl="3">
              <a:buFont typeface="Arial Narrow" panose="020B0606020202030204" pitchFamily="34" charset="0"/>
              <a:buChar char="»"/>
            </a:pPr>
            <a:r>
              <a:rPr lang="en-US" sz="2000" dirty="0"/>
              <a:t>Architects – </a:t>
            </a:r>
            <a:r>
              <a:rPr lang="en-US" sz="2000" dirty="0" smtClean="0"/>
              <a:t>building type and use specialization</a:t>
            </a:r>
            <a:r>
              <a:rPr lang="en-US" sz="2000" dirty="0"/>
              <a:t>, types of experience as a project manager, project architect, </a:t>
            </a:r>
            <a:r>
              <a:rPr lang="en-US" sz="2000" dirty="0" smtClean="0"/>
              <a:t>specification writer</a:t>
            </a:r>
            <a:r>
              <a:rPr lang="en-US" sz="2000" dirty="0"/>
              <a:t>, other</a:t>
            </a:r>
          </a:p>
          <a:p>
            <a:pPr lvl="3">
              <a:buFont typeface="Arial Narrow" panose="020B0606020202030204" pitchFamily="34" charset="0"/>
              <a:buChar char="»"/>
            </a:pPr>
            <a:r>
              <a:rPr lang="en-US" sz="2000" dirty="0" smtClean="0"/>
              <a:t>Engineers </a:t>
            </a:r>
            <a:r>
              <a:rPr lang="en-US" sz="2000" dirty="0"/>
              <a:t>– s</a:t>
            </a:r>
            <a:r>
              <a:rPr lang="en-US" sz="2000" dirty="0" smtClean="0"/>
              <a:t>tructural, civil, mechanical, electrical, </a:t>
            </a:r>
            <a:r>
              <a:rPr lang="en-US" sz="2000" dirty="0"/>
              <a:t>other</a:t>
            </a:r>
          </a:p>
          <a:p>
            <a:pPr lvl="3">
              <a:buFont typeface="Arial Narrow" panose="020B0606020202030204" pitchFamily="34" charset="0"/>
              <a:buChar char="»"/>
            </a:pPr>
            <a:r>
              <a:rPr lang="en-US" sz="2000" dirty="0"/>
              <a:t>Land surveyors </a:t>
            </a:r>
          </a:p>
          <a:p>
            <a:pPr lvl="3">
              <a:buFont typeface="Arial Narrow" panose="020B0606020202030204" pitchFamily="34" charset="0"/>
              <a:buChar char="»"/>
            </a:pPr>
            <a:r>
              <a:rPr lang="en-US" sz="2000" dirty="0" smtClean="0"/>
              <a:t>Landscape architects</a:t>
            </a:r>
          </a:p>
          <a:p>
            <a:pPr lvl="3">
              <a:buFont typeface="Arial Narrow" panose="020B0606020202030204" pitchFamily="34" charset="0"/>
              <a:buChar char="»"/>
            </a:pPr>
            <a:r>
              <a:rPr lang="en-US" sz="2000" dirty="0" smtClean="0"/>
              <a:t>Geoscience</a:t>
            </a:r>
          </a:p>
          <a:p>
            <a:pPr lvl="3">
              <a:buFont typeface="Arial Narrow" panose="020B0606020202030204" pitchFamily="34" charset="0"/>
              <a:buChar char="»"/>
            </a:pPr>
            <a:r>
              <a:rPr lang="en-US" sz="2000" dirty="0" smtClean="0"/>
              <a:t>Interior </a:t>
            </a:r>
            <a:r>
              <a:rPr lang="en-US" sz="2000" dirty="0"/>
              <a:t>designers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/>
              <a:t>Professional Specialties – medical, safety, human factors, insurance, accounting, real-estate, etc.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FF858-5889-40C6-871F-5C4E5A707E0A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Picture 5" descr="C:\Users\lansea.LJSLAW\AppData\Local\Microsoft\Windows\Temporary Internet Files\Content.Outlook\8MGHHFEY\LJSP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6850" y="6187437"/>
            <a:ext cx="2552700" cy="62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144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33400"/>
            <a:ext cx="69342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Expert’s Ability to Opine on a Standard of Care</a:t>
            </a:r>
            <a:r>
              <a:rPr lang="en-US" sz="2800" dirty="0"/>
              <a:t/>
            </a:r>
            <a:br>
              <a:rPr lang="en-US" sz="2800" dirty="0"/>
            </a:br>
            <a:endParaRPr lang="en-US" sz="2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8001000" cy="4648200"/>
          </a:xfrm>
        </p:spPr>
        <p:txBody>
          <a:bodyPr numCol="2">
            <a:noAutofit/>
          </a:bodyPr>
          <a:lstStyle/>
          <a:p>
            <a:r>
              <a:rPr lang="en-US" b="1" dirty="0" smtClean="0"/>
              <a:t>Engineering Exams </a:t>
            </a:r>
          </a:p>
          <a:p>
            <a:pPr lvl="1"/>
            <a:r>
              <a:rPr lang="en-US" sz="1600" dirty="0" smtClean="0"/>
              <a:t>Agricultural</a:t>
            </a:r>
            <a:endParaRPr lang="en-US" sz="1600" dirty="0"/>
          </a:p>
          <a:p>
            <a:pPr lvl="1"/>
            <a:r>
              <a:rPr lang="en-US" sz="1600" dirty="0"/>
              <a:t>Architectural</a:t>
            </a:r>
          </a:p>
          <a:p>
            <a:pPr lvl="1"/>
            <a:r>
              <a:rPr lang="en-US" sz="1600" dirty="0"/>
              <a:t>Chemical</a:t>
            </a:r>
          </a:p>
          <a:p>
            <a:pPr lvl="1"/>
            <a:r>
              <a:rPr lang="en-US" sz="1600" b="1" dirty="0" smtClean="0"/>
              <a:t>Civil</a:t>
            </a:r>
          </a:p>
          <a:p>
            <a:pPr lvl="2">
              <a:buFont typeface="Arial Narrow" panose="020B0606020202030204" pitchFamily="34" charset="0"/>
              <a:buChar char="»"/>
            </a:pPr>
            <a:r>
              <a:rPr lang="en-US" sz="1600" dirty="0" smtClean="0"/>
              <a:t>Construction</a:t>
            </a:r>
          </a:p>
          <a:p>
            <a:pPr lvl="2">
              <a:buFont typeface="Arial Narrow" panose="020B0606020202030204" pitchFamily="34" charset="0"/>
              <a:buChar char="»"/>
            </a:pPr>
            <a:r>
              <a:rPr lang="en-US" sz="1600" dirty="0" smtClean="0"/>
              <a:t>Geotechnical</a:t>
            </a:r>
            <a:endParaRPr lang="en-US" sz="1600" dirty="0"/>
          </a:p>
          <a:p>
            <a:pPr lvl="2">
              <a:buFont typeface="Arial Narrow" panose="020B0606020202030204" pitchFamily="34" charset="0"/>
              <a:buChar char="»"/>
            </a:pPr>
            <a:r>
              <a:rPr lang="en-US" sz="1600" dirty="0" smtClean="0"/>
              <a:t>Structural</a:t>
            </a:r>
          </a:p>
          <a:p>
            <a:pPr lvl="2">
              <a:buFont typeface="Arial Narrow" panose="020B0606020202030204" pitchFamily="34" charset="0"/>
              <a:buChar char="»"/>
            </a:pPr>
            <a:r>
              <a:rPr lang="en-US" sz="1600" dirty="0" smtClean="0"/>
              <a:t>Transportation</a:t>
            </a:r>
            <a:endParaRPr lang="en-US" sz="1600" dirty="0"/>
          </a:p>
          <a:p>
            <a:pPr lvl="2">
              <a:buFont typeface="Arial Narrow" panose="020B0606020202030204" pitchFamily="34" charset="0"/>
              <a:buChar char="»"/>
            </a:pPr>
            <a:r>
              <a:rPr lang="en-US" sz="1600" dirty="0" smtClean="0"/>
              <a:t>Water </a:t>
            </a:r>
            <a:r>
              <a:rPr lang="en-US" sz="1600" dirty="0"/>
              <a:t>Resources and Environmental</a:t>
            </a:r>
          </a:p>
          <a:p>
            <a:pPr lvl="1"/>
            <a:r>
              <a:rPr lang="en-US" sz="1600" dirty="0"/>
              <a:t>Control Systems</a:t>
            </a:r>
          </a:p>
          <a:p>
            <a:pPr lvl="1"/>
            <a:r>
              <a:rPr lang="en-US" sz="1600" b="1" dirty="0"/>
              <a:t>Electrica</a:t>
            </a:r>
            <a:r>
              <a:rPr lang="en-US" sz="1600" dirty="0"/>
              <a:t>l and </a:t>
            </a:r>
            <a:r>
              <a:rPr lang="en-US" sz="1600" dirty="0" smtClean="0"/>
              <a:t>Computer</a:t>
            </a:r>
          </a:p>
          <a:p>
            <a:pPr lvl="2">
              <a:buFont typeface="Arial Narrow" panose="020B0606020202030204" pitchFamily="34" charset="0"/>
              <a:buChar char="»"/>
            </a:pPr>
            <a:r>
              <a:rPr lang="en-US" sz="1600" dirty="0" smtClean="0"/>
              <a:t>Computer Engineering</a:t>
            </a:r>
          </a:p>
          <a:p>
            <a:pPr lvl="2">
              <a:buFont typeface="Arial Narrow" panose="020B0606020202030204" pitchFamily="34" charset="0"/>
              <a:buChar char="»"/>
            </a:pPr>
            <a:r>
              <a:rPr lang="en-US" sz="1600" dirty="0" smtClean="0"/>
              <a:t>Electrical </a:t>
            </a:r>
            <a:r>
              <a:rPr lang="en-US" sz="1600" dirty="0"/>
              <a:t>and </a:t>
            </a:r>
            <a:r>
              <a:rPr lang="en-US" sz="1600" dirty="0" smtClean="0"/>
              <a:t>Electronics</a:t>
            </a:r>
          </a:p>
          <a:p>
            <a:pPr lvl="2">
              <a:buFont typeface="Arial Narrow" panose="020B0606020202030204" pitchFamily="34" charset="0"/>
              <a:buChar char="»"/>
            </a:pPr>
            <a:r>
              <a:rPr lang="en-US" sz="1600" dirty="0" smtClean="0"/>
              <a:t>Power</a:t>
            </a:r>
          </a:p>
          <a:p>
            <a:pPr lvl="2">
              <a:buFont typeface="Arial Narrow" panose="020B0606020202030204" pitchFamily="34" charset="0"/>
              <a:buChar char="»"/>
            </a:pPr>
            <a:endParaRPr lang="en-US" sz="1600" dirty="0" smtClean="0"/>
          </a:p>
          <a:p>
            <a:pPr lvl="1"/>
            <a:r>
              <a:rPr lang="en-US" sz="1600" dirty="0" smtClean="0"/>
              <a:t>Environmental</a:t>
            </a:r>
          </a:p>
          <a:p>
            <a:pPr lvl="1"/>
            <a:r>
              <a:rPr lang="en-US" sz="1600" dirty="0" smtClean="0"/>
              <a:t>Fire Protection</a:t>
            </a:r>
          </a:p>
          <a:p>
            <a:pPr lvl="1"/>
            <a:r>
              <a:rPr lang="en-US" sz="1600" dirty="0" smtClean="0"/>
              <a:t>Industrial</a:t>
            </a:r>
          </a:p>
          <a:p>
            <a:pPr lvl="1"/>
            <a:r>
              <a:rPr lang="en-US" sz="1600" b="1" dirty="0" smtClean="0"/>
              <a:t>Mechanical</a:t>
            </a:r>
          </a:p>
          <a:p>
            <a:pPr lvl="2">
              <a:buFont typeface="Arial Narrow" panose="020B0606020202030204" pitchFamily="34" charset="0"/>
              <a:buChar char="»"/>
            </a:pPr>
            <a:r>
              <a:rPr lang="en-US" sz="1600" dirty="0" smtClean="0"/>
              <a:t>HVAC </a:t>
            </a:r>
            <a:r>
              <a:rPr lang="en-US" sz="1600" dirty="0"/>
              <a:t>and </a:t>
            </a:r>
            <a:r>
              <a:rPr lang="en-US" sz="1600" dirty="0" smtClean="0"/>
              <a:t>Refrigeration</a:t>
            </a:r>
          </a:p>
          <a:p>
            <a:pPr lvl="2">
              <a:buFont typeface="Arial Narrow" panose="020B0606020202030204" pitchFamily="34" charset="0"/>
              <a:buChar char="»"/>
            </a:pPr>
            <a:r>
              <a:rPr lang="en-US" sz="1600" dirty="0" smtClean="0"/>
              <a:t>Mechanical </a:t>
            </a:r>
            <a:r>
              <a:rPr lang="en-US" sz="1600" dirty="0"/>
              <a:t>Systems and </a:t>
            </a:r>
            <a:r>
              <a:rPr lang="en-US" sz="1600" dirty="0" smtClean="0"/>
              <a:t>Materials</a:t>
            </a:r>
          </a:p>
          <a:p>
            <a:pPr lvl="2">
              <a:buFont typeface="Arial Narrow" panose="020B0606020202030204" pitchFamily="34" charset="0"/>
              <a:buChar char="»"/>
            </a:pPr>
            <a:r>
              <a:rPr lang="en-US" sz="1600" dirty="0" smtClean="0"/>
              <a:t>Thermal </a:t>
            </a:r>
            <a:r>
              <a:rPr lang="en-US" sz="1600" dirty="0"/>
              <a:t>and Fluids Systems</a:t>
            </a:r>
          </a:p>
          <a:p>
            <a:pPr lvl="1"/>
            <a:r>
              <a:rPr lang="en-US" sz="1600" dirty="0"/>
              <a:t>Metallurgical and Materials</a:t>
            </a:r>
          </a:p>
          <a:p>
            <a:pPr lvl="1"/>
            <a:r>
              <a:rPr lang="en-US" sz="1600" dirty="0"/>
              <a:t>Mining and Mineral Processing</a:t>
            </a:r>
          </a:p>
          <a:p>
            <a:pPr lvl="1"/>
            <a:r>
              <a:rPr lang="en-US" sz="1600" dirty="0"/>
              <a:t>Naval Architecture and Marine</a:t>
            </a:r>
          </a:p>
          <a:p>
            <a:pPr lvl="1"/>
            <a:r>
              <a:rPr lang="en-US" sz="1600" dirty="0"/>
              <a:t>Nuclear</a:t>
            </a:r>
          </a:p>
          <a:p>
            <a:pPr lvl="1"/>
            <a:r>
              <a:rPr lang="en-US" sz="1600" dirty="0" smtClean="0"/>
              <a:t>Petroleum </a:t>
            </a:r>
          </a:p>
          <a:p>
            <a:pPr lvl="1"/>
            <a:r>
              <a:rPr lang="en-US" sz="1600" dirty="0" smtClean="0"/>
              <a:t>Software</a:t>
            </a:r>
            <a:endParaRPr lang="en-US" sz="1600" dirty="0"/>
          </a:p>
          <a:p>
            <a:pPr lvl="1"/>
            <a:r>
              <a:rPr lang="en-US" sz="1600" b="1" dirty="0" smtClean="0"/>
              <a:t>Structural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FF858-5889-40C6-871F-5C4E5A707E0A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Picture 5" descr="C:\Users\lansea.LJSLAW\AppData\Local\Microsoft\Windows\Temporary Internet Files\Content.Outlook\8MGHHFEY\LJSP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6850" y="6187437"/>
            <a:ext cx="2552700" cy="62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5953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80010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Expert’s Ability to Opine on a Standard of Care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93836"/>
            <a:ext cx="8001000" cy="4678364"/>
          </a:xfrm>
          <a:ln>
            <a:noFill/>
          </a:ln>
        </p:spPr>
        <p:txBody>
          <a:bodyPr>
            <a:normAutofit/>
          </a:bodyPr>
          <a:lstStyle/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Professional Standard of Care</a:t>
            </a:r>
          </a:p>
          <a:p>
            <a:pPr lvl="2">
              <a:buFont typeface="Arial Narrow" panose="020B0606020202030204" pitchFamily="34" charset="0"/>
              <a:buChar char="―"/>
            </a:pPr>
            <a:r>
              <a:rPr lang="en-US" sz="2000" dirty="0"/>
              <a:t>The accepted industry standard of care for professional architecture design and administration services is defined by the American Institute of Architects (AIA) as:</a:t>
            </a:r>
          </a:p>
          <a:p>
            <a:pPr lvl="3">
              <a:buFont typeface="Arial" panose="020B0604020202020204" pitchFamily="34" charset="0"/>
              <a:buChar char="»"/>
            </a:pPr>
            <a:r>
              <a:rPr lang="en-US" sz="2000" dirty="0"/>
              <a:t>The Architect shall perform its services </a:t>
            </a:r>
            <a:r>
              <a:rPr lang="en-US" sz="2000" b="1" dirty="0"/>
              <a:t>consistent</a:t>
            </a:r>
            <a:r>
              <a:rPr lang="en-US" sz="2000" dirty="0"/>
              <a:t> with the </a:t>
            </a:r>
            <a:r>
              <a:rPr lang="en-US" sz="2000" b="1" dirty="0"/>
              <a:t>professional skill and care ordinarily</a:t>
            </a:r>
            <a:r>
              <a:rPr lang="en-US" sz="2000" dirty="0"/>
              <a:t> provided by architects practicing in the </a:t>
            </a:r>
            <a:r>
              <a:rPr lang="en-US" sz="2000" b="1" dirty="0"/>
              <a:t>same or similar locality </a:t>
            </a:r>
            <a:r>
              <a:rPr lang="en-US" sz="2000" dirty="0"/>
              <a:t>under the </a:t>
            </a:r>
            <a:r>
              <a:rPr lang="en-US" sz="2000" b="1" dirty="0"/>
              <a:t>same or similar </a:t>
            </a:r>
            <a:r>
              <a:rPr lang="en-US" sz="2000" b="1" dirty="0" smtClean="0"/>
              <a:t>circumstances</a:t>
            </a:r>
            <a:r>
              <a:rPr lang="en-US" sz="2000" dirty="0" smtClean="0"/>
              <a:t> </a:t>
            </a:r>
          </a:p>
          <a:p>
            <a:pPr lvl="3">
              <a:buFont typeface="Arial" panose="020B0604020202020204" pitchFamily="34" charset="0"/>
              <a:buChar char="»"/>
            </a:pPr>
            <a:r>
              <a:rPr lang="en-US" sz="2000" dirty="0" smtClean="0"/>
              <a:t>The </a:t>
            </a:r>
            <a:r>
              <a:rPr lang="en-US" sz="2000" dirty="0"/>
              <a:t>Architect shall perform its services as </a:t>
            </a:r>
            <a:r>
              <a:rPr lang="en-US" sz="2000" b="1" dirty="0"/>
              <a:t>expeditiously as is consistent with such professional skill </a:t>
            </a:r>
            <a:r>
              <a:rPr lang="en-US" sz="2000" dirty="0"/>
              <a:t>and care and the orderly progress of the </a:t>
            </a:r>
            <a:r>
              <a:rPr lang="en-US" sz="2000" dirty="0" smtClean="0"/>
              <a:t>Project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FF858-5889-40C6-871F-5C4E5A707E0A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Picture 5" descr="C:\Users\lansea.LJSLAW\AppData\Local\Microsoft\Windows\Temporary Internet Files\Content.Outlook\8MGHHFEY\LJSP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6850" y="6187437"/>
            <a:ext cx="2552700" cy="62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80010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Expert’s Ability to Opine on a Standard of Care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93836"/>
            <a:ext cx="8001000" cy="4983164"/>
          </a:xfrm>
        </p:spPr>
        <p:txBody>
          <a:bodyPr/>
          <a:lstStyle/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Professional Standard of Care</a:t>
            </a:r>
          </a:p>
          <a:p>
            <a:pPr lvl="2">
              <a:spcAft>
                <a:spcPts val="600"/>
              </a:spcAft>
              <a:buFont typeface="Arial Narrow" panose="020B0606020202030204" pitchFamily="34" charset="0"/>
              <a:buChar char="―"/>
            </a:pPr>
            <a:r>
              <a:rPr lang="en-US" dirty="0"/>
              <a:t>“One who undertakes to render professional services is under a </a:t>
            </a:r>
            <a:r>
              <a:rPr lang="en-US" b="1" dirty="0"/>
              <a:t>duty…to</a:t>
            </a:r>
            <a:r>
              <a:rPr lang="en-US" dirty="0"/>
              <a:t> </a:t>
            </a:r>
            <a:r>
              <a:rPr lang="en-US" b="1" dirty="0"/>
              <a:t>exercise such care, skill, and diligence </a:t>
            </a:r>
            <a:r>
              <a:rPr lang="en-US" dirty="0"/>
              <a:t>as men in that profession </a:t>
            </a:r>
            <a:r>
              <a:rPr lang="en-US" b="1" dirty="0"/>
              <a:t>ordinarily exercise </a:t>
            </a:r>
            <a:r>
              <a:rPr lang="en-US" dirty="0"/>
              <a:t>under like circumstances.”  City of Eveleth v. Ruble, 225 N.W.2d 521 (Minn. 1974</a:t>
            </a:r>
            <a:r>
              <a:rPr lang="en-US" dirty="0" smtClean="0"/>
              <a:t>).</a:t>
            </a:r>
            <a:endParaRPr lang="en-US" dirty="0"/>
          </a:p>
          <a:p>
            <a:pPr lvl="2">
              <a:spcAft>
                <a:spcPts val="600"/>
              </a:spcAft>
              <a:buFont typeface="Arial Narrow" panose="020B0606020202030204" pitchFamily="34" charset="0"/>
              <a:buChar char="―"/>
            </a:pPr>
            <a:r>
              <a:rPr lang="en-US" dirty="0" smtClean="0"/>
              <a:t>“</a:t>
            </a:r>
            <a:r>
              <a:rPr lang="en-US" b="1" dirty="0" smtClean="0"/>
              <a:t>Engineers are not required to produce perfect results</a:t>
            </a:r>
            <a:r>
              <a:rPr lang="en-US" dirty="0" smtClean="0"/>
              <a:t>, “but rather [to] exercise…that </a:t>
            </a:r>
            <a:r>
              <a:rPr lang="en-US" b="1" dirty="0" smtClean="0"/>
              <a:t>skill and judgment </a:t>
            </a:r>
            <a:r>
              <a:rPr lang="en-US" dirty="0" smtClean="0"/>
              <a:t>which can be </a:t>
            </a:r>
            <a:r>
              <a:rPr lang="en-US" b="1" dirty="0" smtClean="0"/>
              <a:t>reasonably expected from similarly </a:t>
            </a:r>
            <a:r>
              <a:rPr lang="en-US" dirty="0" smtClean="0"/>
              <a:t>situated professionals.”  </a:t>
            </a:r>
            <a:r>
              <a:rPr lang="en-US" dirty="0" err="1" smtClean="0"/>
              <a:t>Waldor</a:t>
            </a:r>
            <a:r>
              <a:rPr lang="en-US" dirty="0" smtClean="0"/>
              <a:t> Pump &amp; Equip. Co. v. Orr-</a:t>
            </a:r>
            <a:r>
              <a:rPr lang="en-US" dirty="0" err="1" smtClean="0"/>
              <a:t>Schelen</a:t>
            </a:r>
            <a:r>
              <a:rPr lang="en-US" dirty="0" smtClean="0"/>
              <a:t>-Mayeron &amp; Assocs., Inc., 386 N.W.2d 375 (Minn. Ct. App. 1986).</a:t>
            </a:r>
          </a:p>
          <a:p>
            <a:pPr lvl="2">
              <a:buFont typeface="Arial Narrow" panose="020B0606020202030204" pitchFamily="34" charset="0"/>
              <a:buChar char="―"/>
            </a:pPr>
            <a:r>
              <a:rPr lang="en-US" b="1" dirty="0" smtClean="0"/>
              <a:t>The standard of reasonable care </a:t>
            </a:r>
            <a:r>
              <a:rPr lang="en-US" dirty="0" smtClean="0"/>
              <a:t>that applies to the conduct of </a:t>
            </a:r>
            <a:r>
              <a:rPr lang="en-US" b="1" dirty="0" smtClean="0"/>
              <a:t>architects</a:t>
            </a:r>
            <a:r>
              <a:rPr lang="en-US" dirty="0" smtClean="0"/>
              <a:t> is the </a:t>
            </a:r>
            <a:r>
              <a:rPr lang="en-US" b="1" dirty="0" smtClean="0"/>
              <a:t>same</a:t>
            </a:r>
            <a:r>
              <a:rPr lang="en-US" dirty="0" smtClean="0"/>
              <a:t> as that applied </a:t>
            </a:r>
            <a:r>
              <a:rPr lang="en-US" b="1" dirty="0" smtClean="0"/>
              <a:t>to lawyers, doctors, engineers</a:t>
            </a:r>
            <a:r>
              <a:rPr lang="en-US" dirty="0" smtClean="0"/>
              <a:t> and other professionals engaged in furnishing skilled services for compensation.  </a:t>
            </a:r>
            <a:r>
              <a:rPr lang="en-US" i="1" dirty="0" err="1" smtClean="0"/>
              <a:t>Gammel</a:t>
            </a:r>
            <a:r>
              <a:rPr lang="en-US" i="1" dirty="0" smtClean="0"/>
              <a:t> v. Ernst &amp; Ernst</a:t>
            </a:r>
            <a:r>
              <a:rPr lang="en-US" dirty="0" smtClean="0"/>
              <a:t>, 72 N.W.2d 364 (Minn. 1955).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FF858-5889-40C6-871F-5C4E5A707E0A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Picture 5" descr="C:\Users\lansea.LJSLAW\AppData\Local\Microsoft\Windows\Temporary Internet Files\Content.Outlook\8MGHHFEY\LJSP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6850" y="6187437"/>
            <a:ext cx="2552700" cy="62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924800" cy="838200"/>
          </a:xfrm>
        </p:spPr>
        <p:txBody>
          <a:bodyPr>
            <a:normAutofit/>
          </a:bodyPr>
          <a:lstStyle/>
          <a:p>
            <a:pPr algn="ctr"/>
            <a:r>
              <a:rPr lang="en-US" sz="2900" dirty="0" smtClean="0"/>
              <a:t>So </a:t>
            </a:r>
            <a:r>
              <a:rPr lang="en-US" sz="2900" dirty="0"/>
              <a:t>Y</a:t>
            </a:r>
            <a:r>
              <a:rPr lang="en-US" sz="2900" dirty="0" smtClean="0"/>
              <a:t>ou Need </a:t>
            </a:r>
            <a:r>
              <a:rPr lang="en-US" sz="2900" dirty="0"/>
              <a:t>A</a:t>
            </a:r>
            <a:r>
              <a:rPr lang="en-US" sz="2900" dirty="0" smtClean="0"/>
              <a:t>n </a:t>
            </a:r>
            <a:r>
              <a:rPr lang="en-US" sz="2900" dirty="0"/>
              <a:t>E</a:t>
            </a:r>
            <a:r>
              <a:rPr lang="en-US" sz="2900" dirty="0" smtClean="0"/>
              <a:t>xpert…</a:t>
            </a:r>
            <a:endParaRPr lang="en-US" sz="2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93837"/>
            <a:ext cx="8001000" cy="4449763"/>
          </a:xfrm>
        </p:spPr>
        <p:txBody>
          <a:bodyPr>
            <a:normAutofit/>
          </a:bodyPr>
          <a:lstStyle/>
          <a:p>
            <a:r>
              <a:rPr lang="en-US" b="1" dirty="0" smtClean="0"/>
              <a:t>Construction Defect or Premises Liability?</a:t>
            </a:r>
          </a:p>
          <a:p>
            <a:endParaRPr lang="en-US" b="1" dirty="0" smtClean="0"/>
          </a:p>
          <a:p>
            <a:r>
              <a:rPr lang="en-US" b="1" dirty="0" smtClean="0"/>
              <a:t>Engineer or Architect?</a:t>
            </a:r>
          </a:p>
          <a:p>
            <a:endParaRPr lang="en-US" b="1" dirty="0" smtClean="0"/>
          </a:p>
          <a:p>
            <a:r>
              <a:rPr lang="en-US" b="1" dirty="0" smtClean="0"/>
              <a:t>Egghead or experienced contractor?</a:t>
            </a:r>
          </a:p>
          <a:p>
            <a:endParaRPr lang="en-US" b="1" dirty="0" smtClean="0"/>
          </a:p>
          <a:p>
            <a:r>
              <a:rPr lang="en-US" b="1" dirty="0" smtClean="0"/>
              <a:t>Forensic specialist or likeable actor?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914400" indent="-45720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FF858-5889-40C6-871F-5C4E5A707E0A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 descr="C:\Users\lansea.LJSLAW\AppData\Local\Microsoft\Windows\Temporary Internet Files\Content.Outlook\8MGHHFEY\LJSP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6850" y="6187437"/>
            <a:ext cx="2552700" cy="62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979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0010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Expert’s Ability to Opine on a Standard of Care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8001000" cy="490696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b="1" dirty="0" smtClean="0"/>
              <a:t>Failure to Define </a:t>
            </a:r>
            <a:r>
              <a:rPr lang="en-US" b="1" dirty="0"/>
              <a:t>S</a:t>
            </a:r>
            <a:r>
              <a:rPr lang="en-US" b="1" dirty="0" smtClean="0"/>
              <a:t>tandard of Care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Developer’s claims against design engineering company </a:t>
            </a:r>
            <a:r>
              <a:rPr lang="en-US" b="1" dirty="0" smtClean="0"/>
              <a:t>dismissed</a:t>
            </a:r>
            <a:r>
              <a:rPr lang="en-US" dirty="0" smtClean="0"/>
              <a:t> for </a:t>
            </a:r>
            <a:r>
              <a:rPr lang="en-US" b="1" dirty="0" smtClean="0"/>
              <a:t>failure of experts to establish standard of care</a:t>
            </a:r>
            <a:r>
              <a:rPr lang="en-US" dirty="0" smtClean="0"/>
              <a:t> – </a:t>
            </a:r>
            <a:r>
              <a:rPr lang="en-US" i="1" dirty="0" smtClean="0"/>
              <a:t>Pond Hollow Homeowners Ass’n v. The Ryland Group, Inc.</a:t>
            </a:r>
            <a:r>
              <a:rPr lang="en-US" dirty="0" smtClean="0"/>
              <a:t>, 779 N.W.2d 920 (Minn. Ct. App. 2010).</a:t>
            </a:r>
          </a:p>
          <a:p>
            <a:pPr marL="457200" lvl="1" indent="0">
              <a:spcAft>
                <a:spcPts val="600"/>
              </a:spcAft>
              <a:buNone/>
            </a:pPr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b="1" dirty="0" smtClean="0"/>
              <a:t>Failure to Substantiate Qualifications</a:t>
            </a:r>
          </a:p>
          <a:p>
            <a:pPr lvl="1"/>
            <a:r>
              <a:rPr lang="en-US" dirty="0"/>
              <a:t>Expert offered in support of claims against professional must “</a:t>
            </a:r>
            <a:r>
              <a:rPr lang="en-US" b="1" dirty="0"/>
              <a:t>make a substantial showing of qualification in the particular field of inquiry.”  </a:t>
            </a:r>
            <a:r>
              <a:rPr lang="en-US" dirty="0"/>
              <a:t>Swanson v. Chatterton, 160 N.W.2d 662, 669 (Minn. 1968).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FF858-5889-40C6-871F-5C4E5A707E0A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Picture 5" descr="C:\Users\lansea.LJSLAW\AppData\Local\Microsoft\Windows\Temporary Internet Files\Content.Outlook\8MGHHFEY\LJSP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6850" y="6187437"/>
            <a:ext cx="2552700" cy="62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80010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Expert’s Ability to Opine on a Standard of Care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93836"/>
            <a:ext cx="8001000" cy="4983164"/>
          </a:xfrm>
        </p:spPr>
        <p:txBody>
          <a:bodyPr/>
          <a:lstStyle/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Expert may also need practical experience in the particular matter at issue</a:t>
            </a:r>
          </a:p>
          <a:p>
            <a:pPr lvl="2">
              <a:buFont typeface="Arial Narrow" panose="020B0606020202030204" pitchFamily="34" charset="0"/>
              <a:buChar char="―"/>
            </a:pPr>
            <a:r>
              <a:rPr lang="en-US" b="1" dirty="0" smtClean="0"/>
              <a:t>Law professor </a:t>
            </a:r>
            <a:r>
              <a:rPr lang="en-US" dirty="0" smtClean="0"/>
              <a:t>with only academic experience </a:t>
            </a:r>
            <a:r>
              <a:rPr lang="en-US" b="1" dirty="0" smtClean="0"/>
              <a:t>not qualified </a:t>
            </a:r>
            <a:r>
              <a:rPr lang="en-US" dirty="0" smtClean="0"/>
              <a:t>to opine on </a:t>
            </a:r>
            <a:r>
              <a:rPr lang="en-US" b="1" dirty="0" smtClean="0"/>
              <a:t>standard of care </a:t>
            </a:r>
            <a:r>
              <a:rPr lang="en-US" dirty="0" smtClean="0"/>
              <a:t>applicable to </a:t>
            </a:r>
            <a:r>
              <a:rPr lang="en-US" b="1" dirty="0" smtClean="0"/>
              <a:t>criminal defense attorney</a:t>
            </a:r>
            <a:r>
              <a:rPr lang="en-US" dirty="0" smtClean="0"/>
              <a:t> – </a:t>
            </a:r>
            <a:r>
              <a:rPr lang="en-US" i="1" dirty="0" err="1" smtClean="0"/>
              <a:t>Noske</a:t>
            </a:r>
            <a:r>
              <a:rPr lang="en-US" i="1" dirty="0" smtClean="0"/>
              <a:t> v. Friedberg</a:t>
            </a:r>
            <a:r>
              <a:rPr lang="en-US" dirty="0" smtClean="0"/>
              <a:t>, 713 N.W.2d 866 (Minn. Ct. App. 2006).</a:t>
            </a:r>
          </a:p>
          <a:p>
            <a:pPr lvl="2">
              <a:buFont typeface="Arial Narrow" panose="020B0606020202030204" pitchFamily="34" charset="0"/>
              <a:buChar char="―"/>
            </a:pPr>
            <a:r>
              <a:rPr lang="en-US" b="1" dirty="0" smtClean="0"/>
              <a:t>Psychologist</a:t>
            </a:r>
            <a:r>
              <a:rPr lang="en-US" dirty="0" smtClean="0"/>
              <a:t> </a:t>
            </a:r>
            <a:r>
              <a:rPr lang="en-US" b="1" dirty="0" smtClean="0"/>
              <a:t>without practical experience not</a:t>
            </a:r>
            <a:r>
              <a:rPr lang="en-US" dirty="0" smtClean="0"/>
              <a:t> </a:t>
            </a:r>
            <a:r>
              <a:rPr lang="en-US" b="1" dirty="0" smtClean="0"/>
              <a:t>competent</a:t>
            </a:r>
            <a:r>
              <a:rPr lang="en-US" dirty="0" smtClean="0"/>
              <a:t> to give opinion on </a:t>
            </a:r>
            <a:r>
              <a:rPr lang="en-US" b="1" dirty="0" smtClean="0"/>
              <a:t>standard of medical care </a:t>
            </a:r>
            <a:r>
              <a:rPr lang="en-US" dirty="0" smtClean="0"/>
              <a:t>or departure </a:t>
            </a:r>
            <a:r>
              <a:rPr lang="en-US" dirty="0" err="1" smtClean="0"/>
              <a:t>therefrom</a:t>
            </a:r>
            <a:r>
              <a:rPr lang="en-US" dirty="0" smtClean="0"/>
              <a:t> – </a:t>
            </a:r>
            <a:r>
              <a:rPr lang="en-US" i="1" dirty="0" smtClean="0"/>
              <a:t>Lundgren v. </a:t>
            </a:r>
            <a:r>
              <a:rPr lang="en-US" i="1" dirty="0" err="1" smtClean="0"/>
              <a:t>Eustermann</a:t>
            </a:r>
            <a:r>
              <a:rPr lang="en-US" dirty="0" smtClean="0"/>
              <a:t>, 370 N.W.2d 877 (Minn. 1985).</a:t>
            </a:r>
          </a:p>
          <a:p>
            <a:pPr lvl="2">
              <a:buFont typeface="Arial Narrow" panose="020B0606020202030204" pitchFamily="34" charset="0"/>
              <a:buChar char="―"/>
            </a:pPr>
            <a:endParaRPr lang="en-US" dirty="0" smtClean="0"/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Expert may also be qualified due to related experience</a:t>
            </a:r>
          </a:p>
          <a:p>
            <a:pPr lvl="2">
              <a:buFont typeface="Arial Narrow" panose="020B0606020202030204" pitchFamily="34" charset="0"/>
              <a:buChar char="―"/>
            </a:pPr>
            <a:r>
              <a:rPr lang="en-US" b="1" dirty="0" smtClean="0"/>
              <a:t>Professional estimator </a:t>
            </a:r>
            <a:r>
              <a:rPr lang="en-US" dirty="0" smtClean="0"/>
              <a:t>and certified engineering </a:t>
            </a:r>
            <a:r>
              <a:rPr lang="en-US" b="1" dirty="0" smtClean="0"/>
              <a:t>technician</a:t>
            </a:r>
            <a:r>
              <a:rPr lang="en-US" dirty="0" smtClean="0"/>
              <a:t> </a:t>
            </a:r>
            <a:r>
              <a:rPr lang="en-US" b="1" dirty="0" smtClean="0"/>
              <a:t>qualified</a:t>
            </a:r>
            <a:r>
              <a:rPr lang="en-US" dirty="0" smtClean="0"/>
              <a:t> to opine on </a:t>
            </a:r>
            <a:r>
              <a:rPr lang="en-US" b="1" dirty="0" smtClean="0"/>
              <a:t>standard of care </a:t>
            </a:r>
            <a:r>
              <a:rPr lang="en-US" dirty="0" smtClean="0"/>
              <a:t>of architect </a:t>
            </a:r>
            <a:r>
              <a:rPr lang="en-US" b="1" dirty="0" smtClean="0"/>
              <a:t>based on experience</a:t>
            </a:r>
            <a:r>
              <a:rPr lang="en-US" dirty="0" smtClean="0"/>
              <a:t>.  </a:t>
            </a:r>
            <a:r>
              <a:rPr lang="en-US" i="1" dirty="0" smtClean="0"/>
              <a:t>Prichard Bros., Inc. v. Grady Co.</a:t>
            </a:r>
            <a:r>
              <a:rPr lang="en-US" dirty="0" smtClean="0"/>
              <a:t>, 436 N.W.2d 460 (Minn. Ct. App. 1989).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FF858-5889-40C6-871F-5C4E5A707E0A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" name="Picture 5" descr="C:\Users\lansea.LJSLAW\AppData\Local\Microsoft\Windows\Temporary Internet Files\Content.Outlook\8MGHHFEY\LJSP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6850" y="6187437"/>
            <a:ext cx="2552700" cy="62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010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Expert’s Ability to Opine on a Standard of Care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93835"/>
            <a:ext cx="8001000" cy="4525965"/>
          </a:xfrm>
        </p:spPr>
        <p:txBody>
          <a:bodyPr>
            <a:normAutofit lnSpcReduction="10000"/>
          </a:bodyPr>
          <a:lstStyle/>
          <a:p>
            <a:pPr marL="3429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/>
              <a:t>Qualification challenges based on methodology, testing</a:t>
            </a:r>
            <a:endParaRPr lang="en-US" sz="1600" b="1" dirty="0" smtClean="0"/>
          </a:p>
          <a:p>
            <a:pPr marL="400050" lvl="2" indent="0">
              <a:buNone/>
            </a:pPr>
            <a:r>
              <a:rPr lang="en-US" sz="2000" b="1" i="1" dirty="0" smtClean="0"/>
              <a:t>Frye-Mack </a:t>
            </a:r>
            <a:endParaRPr lang="en-US" sz="2000" b="1" dirty="0" smtClean="0"/>
          </a:p>
          <a:p>
            <a:pPr marL="1200150" lvl="3" indent="-342900"/>
            <a:r>
              <a:rPr lang="en-US" sz="2000" dirty="0" smtClean="0"/>
              <a:t>General acceptance in </a:t>
            </a:r>
            <a:r>
              <a:rPr lang="en-US" sz="2000" b="1" dirty="0" smtClean="0"/>
              <a:t>relevant</a:t>
            </a:r>
            <a:r>
              <a:rPr lang="en-US" sz="2000" dirty="0" smtClean="0"/>
              <a:t> scientific community</a:t>
            </a:r>
          </a:p>
          <a:p>
            <a:pPr marL="1200150" lvl="3" indent="-342900"/>
            <a:r>
              <a:rPr lang="en-US" sz="2000" b="1" dirty="0" smtClean="0"/>
              <a:t>Scientifically reliable foundation </a:t>
            </a:r>
            <a:r>
              <a:rPr lang="en-US" sz="2000" dirty="0" smtClean="0"/>
              <a:t>of evidence derived from testing</a:t>
            </a:r>
          </a:p>
          <a:p>
            <a:pPr marL="742950" lvl="2" indent="-342900"/>
            <a:endParaRPr lang="en-US" sz="1600" i="1" dirty="0" smtClean="0"/>
          </a:p>
          <a:p>
            <a:pPr marL="400050" lvl="2" indent="0">
              <a:buNone/>
            </a:pPr>
            <a:r>
              <a:rPr lang="en-US" sz="2000" b="1" i="1" dirty="0" err="1" smtClean="0"/>
              <a:t>Daubert</a:t>
            </a:r>
            <a:endParaRPr lang="en-US" sz="2000" b="1" dirty="0" smtClean="0"/>
          </a:p>
          <a:p>
            <a:pPr marL="1200150" lvl="3" indent="-342900"/>
            <a:r>
              <a:rPr lang="en-US" sz="2000" b="1" dirty="0" smtClean="0"/>
              <a:t>“General acceptance” </a:t>
            </a:r>
            <a:r>
              <a:rPr lang="en-US" sz="2000" dirty="0" smtClean="0"/>
              <a:t>standard </a:t>
            </a:r>
            <a:r>
              <a:rPr lang="en-US" sz="2000" b="1" dirty="0" smtClean="0"/>
              <a:t>superseded</a:t>
            </a:r>
            <a:r>
              <a:rPr lang="en-US" sz="2000" dirty="0" smtClean="0"/>
              <a:t> by Fed. Rules of Evidence</a:t>
            </a:r>
          </a:p>
          <a:p>
            <a:pPr marL="1200150" lvl="3" indent="-342900"/>
            <a:r>
              <a:rPr lang="en-US" sz="2000" dirty="0" smtClean="0"/>
              <a:t>Is reasoning or </a:t>
            </a:r>
            <a:r>
              <a:rPr lang="en-US" sz="2000" b="1" dirty="0" smtClean="0"/>
              <a:t>methodology</a:t>
            </a:r>
            <a:r>
              <a:rPr lang="en-US" sz="2000" dirty="0" smtClean="0"/>
              <a:t> </a:t>
            </a:r>
            <a:r>
              <a:rPr lang="en-US" sz="2000" b="1" dirty="0" smtClean="0"/>
              <a:t>scientifically valid</a:t>
            </a:r>
            <a:r>
              <a:rPr lang="en-US" sz="2000" dirty="0" smtClean="0"/>
              <a:t>?</a:t>
            </a:r>
          </a:p>
          <a:p>
            <a:pPr marL="1200150" lvl="3" indent="-342900"/>
            <a:r>
              <a:rPr lang="en-US" sz="2000" dirty="0" smtClean="0"/>
              <a:t>Can reasoning or methodology be </a:t>
            </a:r>
            <a:r>
              <a:rPr lang="en-US" sz="2000" b="1" dirty="0" smtClean="0"/>
              <a:t>properly applied to facts</a:t>
            </a:r>
            <a:r>
              <a:rPr lang="en-US" sz="2000" dirty="0" smtClean="0"/>
              <a:t>?</a:t>
            </a:r>
          </a:p>
          <a:p>
            <a:pPr marL="1200150" lvl="3" indent="-342900"/>
            <a:r>
              <a:rPr lang="en-US" sz="2000" dirty="0" smtClean="0"/>
              <a:t>Has theory or technique been </a:t>
            </a:r>
            <a:r>
              <a:rPr lang="en-US" sz="2000" b="1" dirty="0" smtClean="0"/>
              <a:t>tested, subjected to peer review &amp; publication</a:t>
            </a:r>
            <a:r>
              <a:rPr lang="en-US" sz="2000" dirty="0" smtClean="0"/>
              <a:t>?</a:t>
            </a:r>
          </a:p>
          <a:p>
            <a:pPr marL="1200150" lvl="3" indent="-342900"/>
            <a:r>
              <a:rPr lang="en-US" sz="2000" b="1" dirty="0" smtClean="0"/>
              <a:t>Must assist trier of fact </a:t>
            </a:r>
            <a:r>
              <a:rPr lang="en-US" sz="2000" dirty="0" smtClean="0"/>
              <a:t>(i.e., relevance)</a:t>
            </a:r>
          </a:p>
          <a:p>
            <a:pPr marL="742950" lvl="2" indent="-342900"/>
            <a:endParaRPr lang="en-US" sz="1600" i="1" dirty="0" smtClean="0"/>
          </a:p>
          <a:p>
            <a:pPr marL="742950" lvl="2" indent="-342900"/>
            <a:endParaRPr lang="en-US" sz="1600" dirty="0" smtClean="0"/>
          </a:p>
          <a:p>
            <a:pPr marL="742950" lvl="2" indent="-342900"/>
            <a:endParaRPr lang="en-US" sz="1600" i="1" dirty="0" smtClean="0"/>
          </a:p>
          <a:p>
            <a:pPr marL="742950" lvl="2" indent="-342900"/>
            <a:endParaRPr lang="en-US" sz="1600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FF858-5889-40C6-871F-5C4E5A707E0A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" name="Picture 5" descr="C:\Users\lansea.LJSLAW\AppData\Local\Microsoft\Windows\Temporary Internet Files\Content.Outlook\8MGHHFEY\LJSP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6850" y="6187437"/>
            <a:ext cx="2552700" cy="62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533400"/>
            <a:ext cx="7391400" cy="1143000"/>
          </a:xfrm>
        </p:spPr>
        <p:txBody>
          <a:bodyPr/>
          <a:lstStyle/>
          <a:p>
            <a:pPr lvl="0"/>
            <a:r>
              <a:rPr lang="en-US" sz="2900" dirty="0"/>
              <a:t>Investigation Background and Methodology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001000" cy="4068763"/>
          </a:xfrm>
        </p:spPr>
        <p:txBody>
          <a:bodyPr>
            <a:normAutofit/>
          </a:bodyPr>
          <a:lstStyle/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Construction Defect - Documents </a:t>
            </a:r>
          </a:p>
          <a:p>
            <a:pPr marL="1257300" lvl="2" indent="-342900">
              <a:buFont typeface="Arial Narrow" panose="020B0606020202030204" pitchFamily="34" charset="0"/>
              <a:buChar char="―"/>
            </a:pPr>
            <a:r>
              <a:rPr lang="en-US" sz="2000" b="1" dirty="0" smtClean="0"/>
              <a:t>Contracts </a:t>
            </a:r>
            <a:r>
              <a:rPr lang="en-US" sz="2000" dirty="0" smtClean="0"/>
              <a:t>between </a:t>
            </a:r>
            <a:r>
              <a:rPr lang="en-US" sz="2000" b="1" dirty="0"/>
              <a:t>all parties</a:t>
            </a:r>
          </a:p>
          <a:p>
            <a:pPr marL="1257300" lvl="2" indent="-342900">
              <a:buFont typeface="Arial Narrow" panose="020B0606020202030204" pitchFamily="34" charset="0"/>
              <a:buChar char="―"/>
            </a:pPr>
            <a:r>
              <a:rPr lang="en-US" sz="2000" b="1" dirty="0" smtClean="0"/>
              <a:t>Contract </a:t>
            </a:r>
            <a:r>
              <a:rPr lang="en-US" sz="2000" b="1" dirty="0"/>
              <a:t>Documents </a:t>
            </a:r>
            <a:r>
              <a:rPr lang="en-US" sz="2000" dirty="0"/>
              <a:t>including </a:t>
            </a:r>
            <a:r>
              <a:rPr lang="en-US" sz="2000" dirty="0" smtClean="0"/>
              <a:t>code review, plans </a:t>
            </a:r>
            <a:r>
              <a:rPr lang="en-US" sz="2000" dirty="0"/>
              <a:t>and </a:t>
            </a:r>
            <a:r>
              <a:rPr lang="en-US" sz="2000" dirty="0" smtClean="0"/>
              <a:t>specifications from time of construction </a:t>
            </a:r>
            <a:endParaRPr lang="en-US" sz="2000" dirty="0"/>
          </a:p>
          <a:p>
            <a:pPr marL="1257300" lvl="2" indent="-342900">
              <a:buFont typeface="Arial Narrow" panose="020B0606020202030204" pitchFamily="34" charset="0"/>
              <a:buChar char="―"/>
            </a:pPr>
            <a:r>
              <a:rPr lang="en-US" sz="2000" b="1" dirty="0" smtClean="0"/>
              <a:t>Project files </a:t>
            </a:r>
            <a:r>
              <a:rPr lang="en-US" sz="2000" dirty="0" smtClean="0"/>
              <a:t>including meeting minutes, emails, submittals </a:t>
            </a:r>
            <a:r>
              <a:rPr lang="en-US" sz="2000" dirty="0"/>
              <a:t>/ shop drawings / RFI’s / ASI’s / Change Orders</a:t>
            </a:r>
          </a:p>
          <a:p>
            <a:pPr marL="1257300" lvl="2" indent="-342900">
              <a:buFont typeface="Arial Narrow" panose="020B0606020202030204" pitchFamily="34" charset="0"/>
              <a:buChar char="―"/>
            </a:pPr>
            <a:r>
              <a:rPr lang="en-US" sz="2000" b="1" dirty="0" smtClean="0"/>
              <a:t>City site documents </a:t>
            </a:r>
            <a:r>
              <a:rPr lang="en-US" sz="2000" dirty="0" smtClean="0"/>
              <a:t>including </a:t>
            </a:r>
            <a:r>
              <a:rPr lang="en-US" sz="2000" b="1" dirty="0" smtClean="0"/>
              <a:t>planning and zoning approvals</a:t>
            </a:r>
            <a:r>
              <a:rPr lang="en-US" sz="2000" dirty="0" smtClean="0"/>
              <a:t>, correspondence and staff reports</a:t>
            </a:r>
            <a:endParaRPr lang="en-US" sz="2000" b="1" dirty="0" smtClean="0"/>
          </a:p>
          <a:p>
            <a:pPr marL="1257300" lvl="2" indent="-342900">
              <a:buFont typeface="Arial Narrow" panose="020B0606020202030204" pitchFamily="34" charset="0"/>
              <a:buChar char="―"/>
            </a:pPr>
            <a:r>
              <a:rPr lang="en-US" sz="2000" b="1" dirty="0"/>
              <a:t>City </a:t>
            </a:r>
            <a:r>
              <a:rPr lang="en-US" sz="2000" b="1" dirty="0" smtClean="0"/>
              <a:t>building documents </a:t>
            </a:r>
            <a:r>
              <a:rPr lang="en-US" sz="2000" dirty="0"/>
              <a:t>including </a:t>
            </a:r>
            <a:r>
              <a:rPr lang="en-US" sz="2000" dirty="0" smtClean="0"/>
              <a:t>signed </a:t>
            </a:r>
            <a:r>
              <a:rPr lang="en-US" sz="2000" dirty="0"/>
              <a:t>and </a:t>
            </a:r>
            <a:r>
              <a:rPr lang="en-US" sz="2000" b="1" dirty="0"/>
              <a:t>approved Contract Documents </a:t>
            </a:r>
            <a:r>
              <a:rPr lang="en-US" sz="2000" dirty="0" smtClean="0"/>
              <a:t>(A, C, M, E, P, S) with </a:t>
            </a:r>
            <a:r>
              <a:rPr lang="en-US" sz="2000" dirty="0"/>
              <a:t>city comments and notations, </a:t>
            </a:r>
            <a:r>
              <a:rPr lang="en-US" sz="2000" b="1" dirty="0"/>
              <a:t>permits</a:t>
            </a:r>
            <a:r>
              <a:rPr lang="en-US" sz="2000" dirty="0"/>
              <a:t>, </a:t>
            </a:r>
            <a:r>
              <a:rPr lang="en-US" sz="2000" b="1" dirty="0"/>
              <a:t>inspections, and CO</a:t>
            </a:r>
          </a:p>
          <a:p>
            <a:pPr marL="1257300" lvl="2" indent="-342900">
              <a:buFont typeface="Arial Narrow" panose="020B0606020202030204" pitchFamily="34" charset="0"/>
              <a:buChar char="―"/>
            </a:pPr>
            <a:endParaRPr lang="en-US" sz="2000" b="1" dirty="0" smtClean="0"/>
          </a:p>
          <a:p>
            <a:pPr lvl="3"/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FF858-5889-40C6-871F-5C4E5A707E0A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6" name="Picture 5" descr="C:\Users\lansea.LJSLAW\AppData\Local\Microsoft\Windows\Temporary Internet Files\Content.Outlook\8MGHHFEY\LJSP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6850" y="6187437"/>
            <a:ext cx="2552700" cy="62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084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533400"/>
            <a:ext cx="7391400" cy="1143000"/>
          </a:xfrm>
        </p:spPr>
        <p:txBody>
          <a:bodyPr/>
          <a:lstStyle/>
          <a:p>
            <a:pPr lvl="0"/>
            <a:r>
              <a:rPr lang="en-US" sz="2900" dirty="0"/>
              <a:t>Investigation Background and Methodology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001000" cy="4068763"/>
          </a:xfrm>
        </p:spPr>
        <p:txBody>
          <a:bodyPr>
            <a:normAutofit/>
          </a:bodyPr>
          <a:lstStyle/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Premise </a:t>
            </a:r>
            <a:r>
              <a:rPr lang="en-US" b="1" dirty="0"/>
              <a:t>L</a:t>
            </a:r>
            <a:r>
              <a:rPr lang="en-US" b="1" dirty="0" smtClean="0"/>
              <a:t>iability </a:t>
            </a:r>
            <a:r>
              <a:rPr lang="en-US" b="1" dirty="0"/>
              <a:t>(</a:t>
            </a:r>
            <a:r>
              <a:rPr lang="en-US" b="1" dirty="0" smtClean="0"/>
              <a:t>slip/trip </a:t>
            </a:r>
            <a:r>
              <a:rPr lang="en-US" b="1" dirty="0"/>
              <a:t>and fall</a:t>
            </a:r>
            <a:r>
              <a:rPr lang="en-US" b="1" dirty="0" smtClean="0"/>
              <a:t>) - Documents</a:t>
            </a:r>
            <a:endParaRPr lang="en-US" b="1" dirty="0"/>
          </a:p>
          <a:p>
            <a:pPr lvl="2">
              <a:buFont typeface="Arial Narrow" panose="020B0606020202030204" pitchFamily="34" charset="0"/>
              <a:buChar char="―"/>
            </a:pPr>
            <a:r>
              <a:rPr lang="en-US" sz="2000" b="1" dirty="0" smtClean="0"/>
              <a:t>Contract </a:t>
            </a:r>
            <a:r>
              <a:rPr lang="en-US" sz="2000" b="1" dirty="0"/>
              <a:t>Documents </a:t>
            </a:r>
            <a:r>
              <a:rPr lang="en-US" sz="2000" dirty="0"/>
              <a:t>including </a:t>
            </a:r>
            <a:r>
              <a:rPr lang="en-US" sz="2000" dirty="0" smtClean="0"/>
              <a:t>code review and plans </a:t>
            </a:r>
            <a:r>
              <a:rPr lang="en-US" sz="2000" dirty="0"/>
              <a:t>and </a:t>
            </a:r>
            <a:r>
              <a:rPr lang="en-US" sz="2000" dirty="0" smtClean="0"/>
              <a:t>specifications </a:t>
            </a:r>
            <a:r>
              <a:rPr lang="en-US" sz="2000" b="1" dirty="0" smtClean="0"/>
              <a:t>from </a:t>
            </a:r>
            <a:r>
              <a:rPr lang="en-US" sz="2000" b="1" dirty="0"/>
              <a:t>time </a:t>
            </a:r>
            <a:r>
              <a:rPr lang="en-US" sz="2000" b="1" dirty="0" smtClean="0"/>
              <a:t>of original construction or </a:t>
            </a:r>
            <a:r>
              <a:rPr lang="en-US" sz="2000" b="1" dirty="0"/>
              <a:t> most recent addition / </a:t>
            </a:r>
            <a:r>
              <a:rPr lang="en-US" sz="2000" b="1" dirty="0" smtClean="0"/>
              <a:t>remodel</a:t>
            </a:r>
            <a:endParaRPr lang="en-US" sz="2000" b="1" dirty="0"/>
          </a:p>
          <a:p>
            <a:pPr lvl="2">
              <a:buFont typeface="Arial Narrow" panose="020B0606020202030204" pitchFamily="34" charset="0"/>
              <a:buChar char="―"/>
            </a:pPr>
            <a:r>
              <a:rPr lang="en-US" sz="2000" b="1" dirty="0" smtClean="0"/>
              <a:t>Maintenance</a:t>
            </a:r>
            <a:r>
              <a:rPr lang="en-US" sz="2000" dirty="0" smtClean="0"/>
              <a:t> </a:t>
            </a:r>
            <a:r>
              <a:rPr lang="en-US" sz="2000" dirty="0"/>
              <a:t>records, </a:t>
            </a:r>
            <a:r>
              <a:rPr lang="en-US" sz="2000" dirty="0" smtClean="0"/>
              <a:t>procedures</a:t>
            </a:r>
            <a:r>
              <a:rPr lang="en-US" sz="2000" dirty="0"/>
              <a:t>, products and </a:t>
            </a:r>
            <a:r>
              <a:rPr lang="en-US" sz="2000" dirty="0" smtClean="0"/>
              <a:t>schedules</a:t>
            </a:r>
            <a:endParaRPr lang="en-US" sz="2000" dirty="0"/>
          </a:p>
          <a:p>
            <a:pPr lvl="2">
              <a:buFont typeface="Arial Narrow" panose="020B0606020202030204" pitchFamily="34" charset="0"/>
              <a:buChar char="―"/>
            </a:pPr>
            <a:r>
              <a:rPr lang="en-US" sz="2000" b="1" dirty="0" smtClean="0"/>
              <a:t>Reports</a:t>
            </a:r>
            <a:r>
              <a:rPr lang="en-US" sz="2000" dirty="0" smtClean="0"/>
              <a:t> </a:t>
            </a:r>
            <a:r>
              <a:rPr lang="en-US" sz="2000" dirty="0"/>
              <a:t>of any </a:t>
            </a:r>
            <a:r>
              <a:rPr lang="en-US" sz="2000" b="1" dirty="0"/>
              <a:t>previous </a:t>
            </a:r>
            <a:r>
              <a:rPr lang="en-US" sz="2000" b="1" dirty="0" smtClean="0"/>
              <a:t>incidents </a:t>
            </a:r>
          </a:p>
          <a:p>
            <a:pPr lvl="2">
              <a:buFont typeface="Arial Narrow" panose="020B0606020202030204" pitchFamily="34" charset="0"/>
              <a:buChar char="―"/>
            </a:pPr>
            <a:r>
              <a:rPr lang="en-US" sz="2000" b="1" dirty="0" smtClean="0"/>
              <a:t>Contracts </a:t>
            </a:r>
            <a:r>
              <a:rPr lang="en-US" sz="2000" b="1" dirty="0"/>
              <a:t>and invoices </a:t>
            </a:r>
            <a:r>
              <a:rPr lang="en-US" sz="2000" dirty="0"/>
              <a:t>with maintenance </a:t>
            </a:r>
            <a:r>
              <a:rPr lang="en-US" sz="2000" dirty="0" smtClean="0"/>
              <a:t>providers</a:t>
            </a:r>
            <a:endParaRPr lang="en-US" sz="2000" dirty="0"/>
          </a:p>
          <a:p>
            <a:pPr lvl="2">
              <a:buFont typeface="Arial Narrow" panose="020B0606020202030204" pitchFamily="34" charset="0"/>
              <a:buChar char="―"/>
            </a:pPr>
            <a:r>
              <a:rPr lang="en-US" sz="2000" b="1" dirty="0" smtClean="0"/>
              <a:t>City </a:t>
            </a:r>
            <a:r>
              <a:rPr lang="en-US" sz="2000" b="1" dirty="0"/>
              <a:t>documents</a:t>
            </a:r>
            <a:r>
              <a:rPr lang="en-US" sz="2000" dirty="0"/>
              <a:t>, inspections and correspondence </a:t>
            </a:r>
            <a:endParaRPr lang="en-US" sz="2000" dirty="0" smtClean="0"/>
          </a:p>
          <a:p>
            <a:pPr lvl="3"/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FF858-5889-40C6-871F-5C4E5A707E0A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6" name="Picture 5" descr="C:\Users\lansea.LJSLAW\AppData\Local\Microsoft\Windows\Temporary Internet Files\Content.Outlook\8MGHHFEY\LJSP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6850" y="6187437"/>
            <a:ext cx="2552700" cy="62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389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543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Investigation Background and </a:t>
            </a:r>
            <a:r>
              <a:rPr lang="en-US" dirty="0" smtClean="0"/>
              <a:t>Methodology (Cont.)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001000" cy="4068763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Standard of care for involved parties – technical / industry and professional</a:t>
            </a:r>
            <a:endParaRPr lang="en-US" sz="1800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/>
              <a:t>Notifications</a:t>
            </a:r>
            <a:endParaRPr lang="en-US" sz="1800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Destructive and non-destructive inspections</a:t>
            </a:r>
            <a:endParaRPr lang="en-US" sz="1800" b="1" dirty="0"/>
          </a:p>
          <a:p>
            <a:pPr lvl="2">
              <a:buFont typeface="Arial Narrow" panose="020B0606020202030204" pitchFamily="34" charset="0"/>
              <a:buChar char="―"/>
            </a:pPr>
            <a:r>
              <a:rPr lang="en-US" b="1" dirty="0"/>
              <a:t>Previous invasive inspections </a:t>
            </a:r>
            <a:r>
              <a:rPr lang="en-US" dirty="0"/>
              <a:t>by plaintiff’s experts</a:t>
            </a:r>
            <a:endParaRPr lang="en-US" sz="1600" dirty="0"/>
          </a:p>
          <a:p>
            <a:pPr lvl="2">
              <a:buFont typeface="Arial Narrow" panose="020B0606020202030204" pitchFamily="34" charset="0"/>
              <a:buChar char="―"/>
            </a:pPr>
            <a:r>
              <a:rPr lang="en-US" b="1" dirty="0"/>
              <a:t>Reliance of discovery </a:t>
            </a:r>
            <a:r>
              <a:rPr lang="en-US" dirty="0"/>
              <a:t>by others</a:t>
            </a:r>
            <a:endParaRPr lang="en-US" sz="1600" dirty="0"/>
          </a:p>
          <a:p>
            <a:pPr lvl="2">
              <a:buFont typeface="Arial Narrow" panose="020B0606020202030204" pitchFamily="34" charset="0"/>
              <a:buChar char="―"/>
            </a:pPr>
            <a:r>
              <a:rPr lang="en-US" b="1" dirty="0"/>
              <a:t>Observation</a:t>
            </a:r>
            <a:r>
              <a:rPr lang="en-US" dirty="0"/>
              <a:t> and documentation of process</a:t>
            </a:r>
            <a:endParaRPr lang="en-US" sz="1600" dirty="0"/>
          </a:p>
          <a:p>
            <a:pPr lvl="2">
              <a:buFont typeface="Arial Narrow" panose="020B0606020202030204" pitchFamily="34" charset="0"/>
              <a:buChar char="―"/>
            </a:pPr>
            <a:r>
              <a:rPr lang="en-US" b="1" dirty="0"/>
              <a:t>Expert disputes </a:t>
            </a:r>
            <a:r>
              <a:rPr lang="en-US" dirty="0"/>
              <a:t>on methodology in the field</a:t>
            </a:r>
            <a:endParaRPr lang="en-US" sz="1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/>
              <a:t>Acquiring and preserving artifacts</a:t>
            </a:r>
            <a:endParaRPr lang="en-US" sz="1800" b="1" dirty="0" smtClean="0"/>
          </a:p>
          <a:p>
            <a:pPr lvl="2">
              <a:buFont typeface="Arial Narrow" panose="020B0606020202030204" pitchFamily="34" charset="0"/>
              <a:buChar char="―"/>
            </a:pPr>
            <a:r>
              <a:rPr lang="en-US" b="1" dirty="0" smtClean="0"/>
              <a:t>Sign off </a:t>
            </a:r>
            <a:r>
              <a:rPr lang="en-US" dirty="0" smtClean="0"/>
              <a:t>by responsible party</a:t>
            </a:r>
            <a:endParaRPr lang="en-US" sz="1600" dirty="0" smtClean="0"/>
          </a:p>
          <a:p>
            <a:pPr lvl="2">
              <a:buFont typeface="Arial Narrow" panose="020B0606020202030204" pitchFamily="34" charset="0"/>
              <a:buChar char="―"/>
            </a:pPr>
            <a:r>
              <a:rPr lang="en-US" dirty="0" smtClean="0"/>
              <a:t>Compliance </a:t>
            </a:r>
            <a:r>
              <a:rPr lang="en-US" b="1" dirty="0"/>
              <a:t>with ASTM </a:t>
            </a:r>
            <a:r>
              <a:rPr lang="en-US" b="1" dirty="0" smtClean="0"/>
              <a:t>standards E-1492 </a:t>
            </a:r>
            <a:r>
              <a:rPr lang="en-US" dirty="0"/>
              <a:t>including chain of custody</a:t>
            </a:r>
            <a:endParaRPr lang="en-US" sz="16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FF858-5889-40C6-871F-5C4E5A707E0A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6" name="Picture 5" descr="C:\Users\lansea.LJSLAW\AppData\Local\Microsoft\Windows\Temporary Internet Files\Content.Outlook\8MGHHFEY\LJSP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6850" y="6187437"/>
            <a:ext cx="2552700" cy="62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4450" y="381000"/>
            <a:ext cx="6610350" cy="762000"/>
          </a:xfrm>
        </p:spPr>
        <p:txBody>
          <a:bodyPr>
            <a:normAutofit fontScale="90000"/>
          </a:bodyPr>
          <a:lstStyle/>
          <a:p>
            <a:r>
              <a:rPr lang="en-US" sz="2900" dirty="0" smtClean="0"/>
              <a:t>Seven </a:t>
            </a:r>
            <a:r>
              <a:rPr lang="en-US" dirty="0" smtClean="0"/>
              <a:t>Steps</a:t>
            </a:r>
            <a:r>
              <a:rPr lang="en-US" sz="2900" dirty="0" smtClean="0"/>
              <a:t> of the Scientific Method – </a:t>
            </a:r>
            <a:r>
              <a:rPr lang="en-US" sz="2900" dirty="0" err="1" smtClean="0"/>
              <a:t>NFPA</a:t>
            </a:r>
            <a:r>
              <a:rPr lang="en-US" sz="2900" dirty="0" smtClean="0"/>
              <a:t> 921 </a:t>
            </a:r>
            <a:endParaRPr lang="en-US" sz="2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93836"/>
            <a:ext cx="8001000" cy="4373564"/>
          </a:xfrm>
        </p:spPr>
        <p:txBody>
          <a:bodyPr/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b="1" dirty="0"/>
              <a:t>Recognize</a:t>
            </a:r>
            <a:r>
              <a:rPr lang="en-US" dirty="0"/>
              <a:t> the problem (Identify)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b="1" dirty="0"/>
              <a:t>Define</a:t>
            </a:r>
            <a:r>
              <a:rPr lang="en-US" dirty="0"/>
              <a:t> the problem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b="1" dirty="0"/>
              <a:t>Collect data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b="1" dirty="0"/>
              <a:t>Analyze</a:t>
            </a:r>
            <a:r>
              <a:rPr lang="en-US" dirty="0"/>
              <a:t> the data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b="1" dirty="0"/>
              <a:t>Develop</a:t>
            </a:r>
            <a:r>
              <a:rPr lang="en-US" dirty="0"/>
              <a:t> a </a:t>
            </a:r>
            <a:r>
              <a:rPr lang="en-US" b="1" dirty="0"/>
              <a:t>hypothesis</a:t>
            </a:r>
            <a:r>
              <a:rPr lang="en-US" dirty="0"/>
              <a:t> (inductive reasoning)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b="1" dirty="0"/>
              <a:t>Test</a:t>
            </a:r>
            <a:r>
              <a:rPr lang="en-US" dirty="0"/>
              <a:t> the hypothesis (deductive reasoning)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b="1" dirty="0"/>
              <a:t>Select</a:t>
            </a:r>
            <a:r>
              <a:rPr lang="en-US" dirty="0"/>
              <a:t> the final hypothesis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FF858-5889-40C6-871F-5C4E5A707E0A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524000"/>
            <a:ext cx="1752600" cy="1752600"/>
          </a:xfrm>
          <a:prstGeom prst="rect">
            <a:avLst/>
          </a:prstGeom>
        </p:spPr>
      </p:pic>
      <p:pic>
        <p:nvPicPr>
          <p:cNvPr id="7" name="Picture 6" descr="C:\Users\lansea.LJSLAW\AppData\Local\Microsoft\Windows\Temporary Internet Files\Content.Outlook\8MGHHFEY\LJSP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6850" y="6187437"/>
            <a:ext cx="2552700" cy="62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0516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153400" cy="1143000"/>
          </a:xfrm>
        </p:spPr>
        <p:txBody>
          <a:bodyPr/>
          <a:lstStyle/>
          <a:p>
            <a:pPr lvl="0" algn="ctr"/>
            <a:r>
              <a:rPr lang="en-US" sz="2900" dirty="0" smtClean="0"/>
              <a:t>Defense Opinions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001000" cy="4297363"/>
          </a:xfrm>
        </p:spPr>
        <p:txBody>
          <a:bodyPr>
            <a:normAutofit/>
          </a:bodyPr>
          <a:lstStyle/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Simply respond </a:t>
            </a:r>
            <a:r>
              <a:rPr lang="en-US" dirty="0" smtClean="0"/>
              <a:t>to claims against client or </a:t>
            </a:r>
            <a:r>
              <a:rPr lang="en-US" b="1" dirty="0" smtClean="0"/>
              <a:t>point the finger </a:t>
            </a:r>
            <a:r>
              <a:rPr lang="en-US" dirty="0" smtClean="0"/>
              <a:t>at others?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Address issues not raised </a:t>
            </a:r>
            <a:r>
              <a:rPr lang="en-US" dirty="0" smtClean="0"/>
              <a:t>by opposing expert or let them lie?</a:t>
            </a:r>
            <a:endParaRPr lang="en-US" dirty="0"/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Address </a:t>
            </a:r>
            <a:r>
              <a:rPr lang="en-US" b="1" dirty="0" smtClean="0"/>
              <a:t>industry or </a:t>
            </a:r>
            <a:r>
              <a:rPr lang="en-US" b="1" dirty="0"/>
              <a:t>professional standard </a:t>
            </a:r>
            <a:r>
              <a:rPr lang="en-US" dirty="0"/>
              <a:t>of </a:t>
            </a:r>
            <a:r>
              <a:rPr lang="en-US" dirty="0" smtClean="0"/>
              <a:t>care or both? </a:t>
            </a:r>
            <a:endParaRPr lang="en-US" dirty="0"/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What </a:t>
            </a:r>
            <a:r>
              <a:rPr lang="en-US" b="1" dirty="0" smtClean="0"/>
              <a:t>defense arguments </a:t>
            </a:r>
            <a:r>
              <a:rPr lang="en-US" dirty="0" smtClean="0"/>
              <a:t>are you making?</a:t>
            </a:r>
            <a:endParaRPr lang="en-US" dirty="0"/>
          </a:p>
          <a:p>
            <a:pPr lvl="2">
              <a:spcAft>
                <a:spcPts val="600"/>
              </a:spcAft>
              <a:buFont typeface="Arial Narrow" panose="020B0606020202030204" pitchFamily="34" charset="0"/>
              <a:buChar char="―"/>
            </a:pPr>
            <a:r>
              <a:rPr lang="en-US" sz="2000" dirty="0" smtClean="0"/>
              <a:t>We </a:t>
            </a:r>
            <a:r>
              <a:rPr lang="en-US" sz="2000" b="1" dirty="0" smtClean="0"/>
              <a:t>followed applicable industry standards </a:t>
            </a:r>
            <a:r>
              <a:rPr lang="en-US" sz="2000" dirty="0"/>
              <a:t>and codes at time of </a:t>
            </a:r>
            <a:r>
              <a:rPr lang="en-US" sz="2000" dirty="0" smtClean="0"/>
              <a:t>construction or incident?</a:t>
            </a:r>
            <a:endParaRPr lang="en-US" sz="2000" dirty="0"/>
          </a:p>
          <a:p>
            <a:pPr lvl="2">
              <a:spcAft>
                <a:spcPts val="600"/>
              </a:spcAft>
              <a:buFont typeface="Arial Narrow" panose="020B0606020202030204" pitchFamily="34" charset="0"/>
              <a:buChar char="―"/>
            </a:pPr>
            <a:r>
              <a:rPr lang="en-US" sz="2000" dirty="0" smtClean="0"/>
              <a:t>We </a:t>
            </a:r>
            <a:r>
              <a:rPr lang="en-US" sz="2000" b="1" dirty="0" smtClean="0"/>
              <a:t>complied</a:t>
            </a:r>
            <a:r>
              <a:rPr lang="en-US" sz="2000" dirty="0" smtClean="0"/>
              <a:t> </a:t>
            </a:r>
            <a:r>
              <a:rPr lang="en-US" sz="2000" dirty="0"/>
              <a:t>with </a:t>
            </a:r>
            <a:r>
              <a:rPr lang="en-US" sz="2000" b="1" dirty="0"/>
              <a:t>Contract </a:t>
            </a:r>
            <a:r>
              <a:rPr lang="en-US" sz="2000" b="1" dirty="0" smtClean="0"/>
              <a:t>Documents</a:t>
            </a:r>
            <a:r>
              <a:rPr lang="en-US" sz="2000" dirty="0" smtClean="0"/>
              <a:t>?</a:t>
            </a:r>
          </a:p>
          <a:p>
            <a:pPr lvl="2">
              <a:spcAft>
                <a:spcPts val="600"/>
              </a:spcAft>
              <a:buFont typeface="Arial Narrow" panose="020B0606020202030204" pitchFamily="34" charset="0"/>
              <a:buChar char="―"/>
            </a:pPr>
            <a:r>
              <a:rPr lang="en-US" sz="2000" dirty="0" smtClean="0"/>
              <a:t>We </a:t>
            </a:r>
            <a:r>
              <a:rPr lang="en-US" sz="2000" b="1" dirty="0" smtClean="0"/>
              <a:t>met standard of care </a:t>
            </a:r>
            <a:r>
              <a:rPr lang="en-US" sz="2000" dirty="0" smtClean="0"/>
              <a:t>of similarly situated professional?</a:t>
            </a:r>
          </a:p>
          <a:p>
            <a:pPr lvl="2">
              <a:spcAft>
                <a:spcPts val="600"/>
              </a:spcAft>
              <a:buFont typeface="Arial Narrow" panose="020B0606020202030204" pitchFamily="34" charset="0"/>
              <a:buChar char="―"/>
            </a:pPr>
            <a:r>
              <a:rPr lang="en-US" sz="2000" dirty="0" smtClean="0"/>
              <a:t>We </a:t>
            </a:r>
            <a:r>
              <a:rPr lang="en-US" sz="2000" b="1" dirty="0" smtClean="0"/>
              <a:t>relied on </a:t>
            </a:r>
            <a:r>
              <a:rPr lang="en-US" sz="2000" dirty="0" smtClean="0"/>
              <a:t>other parties?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FF858-5889-40C6-871F-5C4E5A707E0A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6" name="Picture 5" descr="C:\Users\lansea.LJSLAW\AppData\Local\Microsoft\Windows\Temporary Internet Files\Content.Outlook\8MGHHFEY\LJSP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6850" y="6187437"/>
            <a:ext cx="2552700" cy="62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340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533400" y="762000"/>
            <a:ext cx="80010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Thank You!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FF858-5889-40C6-871F-5C4E5A707E0A}" type="slidenum">
              <a:rPr lang="en-US" smtClean="0">
                <a:solidFill>
                  <a:prstClr val="white"/>
                </a:solidFill>
              </a:rPr>
              <a:pPr/>
              <a:t>28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26" name="Picture 2" descr="C:\Documents and Settings\user\My Documents\My Pictures\CEBSlogo_445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438400"/>
            <a:ext cx="6705601" cy="703539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733800"/>
            <a:ext cx="6705600" cy="1114451"/>
          </a:xfrm>
          <a:prstGeom prst="rect">
            <a:avLst/>
          </a:prstGeom>
        </p:spPr>
      </p:pic>
      <p:pic>
        <p:nvPicPr>
          <p:cNvPr id="6" name="Picture 5" descr="C:\Users\lansea.LJSLAW\AppData\Local\Microsoft\Windows\Temporary Internet Files\Content.Outlook\8MGHHFEY\LJSP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76850" y="6187437"/>
            <a:ext cx="2552700" cy="62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6050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5990303" cy="1143000"/>
          </a:xfrm>
        </p:spPr>
        <p:txBody>
          <a:bodyPr>
            <a:normAutofit fontScale="90000"/>
          </a:bodyPr>
          <a:lstStyle/>
          <a:p>
            <a:r>
              <a:rPr lang="en-US" sz="2900" dirty="0" smtClean="0"/>
              <a:t/>
            </a:r>
            <a:br>
              <a:rPr lang="en-US" sz="2900" dirty="0" smtClean="0"/>
            </a:br>
            <a:r>
              <a:rPr lang="en-US" dirty="0" smtClean="0"/>
              <a:t>Case Study: Premise Liability Slip &amp; Fall	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600200"/>
            <a:ext cx="5201920" cy="390144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FF858-5889-40C6-871F-5C4E5A707E0A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85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FF858-5889-40C6-871F-5C4E5A707E0A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99" y="152400"/>
            <a:ext cx="7414002" cy="556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1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533400"/>
            <a:ext cx="4343400" cy="1143000"/>
          </a:xfrm>
        </p:spPr>
        <p:txBody>
          <a:bodyPr/>
          <a:lstStyle/>
          <a:p>
            <a:pPr lvl="0"/>
            <a:r>
              <a:rPr lang="en-US" sz="2900" dirty="0" smtClean="0"/>
              <a:t>Premise Liability Case Study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FF858-5889-40C6-871F-5C4E5A707E0A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6" name="Picture 5" descr="C:\Users\lansea.LJSLAW\AppData\Local\Microsoft\Windows\Temporary Internet Files\Content.Outlook\8MGHHFEY\LJSP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6850" y="6187437"/>
            <a:ext cx="2552700" cy="62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8001000" cy="4616969"/>
          </a:xfrm>
        </p:spPr>
        <p:txBody>
          <a:bodyPr>
            <a:normAutofit fontScale="92500"/>
          </a:bodyPr>
          <a:lstStyle/>
          <a:p>
            <a:r>
              <a:rPr lang="en-US" sz="2200" b="1" dirty="0" smtClean="0"/>
              <a:t>Slip </a:t>
            </a:r>
            <a:r>
              <a:rPr lang="en-US" sz="2200" b="1" dirty="0"/>
              <a:t>and Fall </a:t>
            </a:r>
            <a:endParaRPr lang="en-US" sz="2200" b="1" dirty="0" smtClean="0"/>
          </a:p>
          <a:p>
            <a:pPr lvl="1"/>
            <a:r>
              <a:rPr lang="en-US" dirty="0" smtClean="0"/>
              <a:t>At </a:t>
            </a:r>
            <a:r>
              <a:rPr lang="en-US" b="1" dirty="0" smtClean="0"/>
              <a:t>5 a.m. on a winter workday</a:t>
            </a:r>
            <a:r>
              <a:rPr lang="en-US" dirty="0" smtClean="0"/>
              <a:t> in downtown St. Paul, Elderly Irish business client, </a:t>
            </a:r>
            <a:r>
              <a:rPr lang="en-US" b="1" dirty="0" smtClean="0"/>
              <a:t>Sir</a:t>
            </a:r>
            <a:r>
              <a:rPr lang="en-US" dirty="0" smtClean="0"/>
              <a:t> </a:t>
            </a:r>
            <a:r>
              <a:rPr lang="en-US" b="1" dirty="0" smtClean="0"/>
              <a:t>Rowan </a:t>
            </a:r>
            <a:r>
              <a:rPr lang="en-US" b="1" dirty="0" err="1" smtClean="0"/>
              <a:t>O’Rooney</a:t>
            </a:r>
            <a:r>
              <a:rPr lang="en-US" dirty="0" smtClean="0"/>
              <a:t>:</a:t>
            </a:r>
          </a:p>
          <a:p>
            <a:pPr lvl="2">
              <a:buFont typeface="Arial Narrow" panose="020B0606020202030204" pitchFamily="34" charset="0"/>
              <a:buChar char="»"/>
            </a:pPr>
            <a:r>
              <a:rPr lang="en-US" sz="1900" b="1" dirty="0" smtClean="0"/>
              <a:t>Parked on the highest level </a:t>
            </a:r>
            <a:r>
              <a:rPr lang="en-US" sz="1900" dirty="0" smtClean="0"/>
              <a:t>of a nearly vacant downtown parking ramp</a:t>
            </a:r>
          </a:p>
          <a:p>
            <a:pPr lvl="2">
              <a:buFont typeface="Arial Narrow" panose="020B0606020202030204" pitchFamily="34" charset="0"/>
              <a:buChar char="»"/>
            </a:pPr>
            <a:r>
              <a:rPr lang="en-US" sz="1900" dirty="0" smtClean="0"/>
              <a:t>Proceeded </a:t>
            </a:r>
            <a:r>
              <a:rPr lang="en-US" sz="1900" dirty="0"/>
              <a:t>down the </a:t>
            </a:r>
            <a:r>
              <a:rPr lang="en-US" sz="1900" b="1" dirty="0"/>
              <a:t>5 levels </a:t>
            </a:r>
            <a:r>
              <a:rPr lang="en-US" sz="1900" dirty="0"/>
              <a:t>of the ramp stair to the street </a:t>
            </a:r>
            <a:r>
              <a:rPr lang="en-US" sz="1900" dirty="0" smtClean="0"/>
              <a:t>level</a:t>
            </a:r>
          </a:p>
          <a:p>
            <a:pPr lvl="2">
              <a:buFont typeface="Arial Narrow" panose="020B0606020202030204" pitchFamily="34" charset="0"/>
              <a:buChar char="»"/>
            </a:pPr>
            <a:r>
              <a:rPr lang="en-US" sz="1900" b="1" dirty="0"/>
              <a:t>W</a:t>
            </a:r>
            <a:r>
              <a:rPr lang="en-US" sz="1900" b="1" dirty="0" smtClean="0"/>
              <a:t>alked </a:t>
            </a:r>
            <a:r>
              <a:rPr lang="en-US" sz="1900" b="1" dirty="0"/>
              <a:t>½ block </a:t>
            </a:r>
            <a:r>
              <a:rPr lang="en-US" sz="1900" dirty="0"/>
              <a:t>over snowy and icy sidewalks </a:t>
            </a:r>
          </a:p>
          <a:p>
            <a:pPr lvl="2">
              <a:buFont typeface="Arial Narrow" panose="020B0606020202030204" pitchFamily="34" charset="0"/>
              <a:buChar char="»"/>
            </a:pPr>
            <a:r>
              <a:rPr lang="en-US" sz="1900" dirty="0" smtClean="0"/>
              <a:t>Proceeded through </a:t>
            </a:r>
            <a:r>
              <a:rPr lang="en-US" sz="1900" dirty="0"/>
              <a:t>a </a:t>
            </a:r>
            <a:r>
              <a:rPr lang="en-US" sz="1900" b="1" dirty="0"/>
              <a:t>plaza area </a:t>
            </a:r>
            <a:r>
              <a:rPr lang="en-US" sz="1900" dirty="0"/>
              <a:t>in front of the </a:t>
            </a:r>
            <a:r>
              <a:rPr lang="en-US" sz="1900" dirty="0" smtClean="0"/>
              <a:t>building and </a:t>
            </a:r>
            <a:r>
              <a:rPr lang="en-US" sz="1900" b="1" dirty="0" smtClean="0"/>
              <a:t>main </a:t>
            </a:r>
            <a:r>
              <a:rPr lang="en-US" sz="1900" b="1" dirty="0"/>
              <a:t>floor lobby area </a:t>
            </a:r>
            <a:r>
              <a:rPr lang="en-US" sz="1900" dirty="0"/>
              <a:t>of a large commercial </a:t>
            </a:r>
            <a:r>
              <a:rPr lang="en-US" sz="1900" dirty="0" smtClean="0"/>
              <a:t>high-rise</a:t>
            </a:r>
          </a:p>
          <a:p>
            <a:pPr lvl="2">
              <a:buFont typeface="Arial Narrow" panose="020B0606020202030204" pitchFamily="34" charset="0"/>
              <a:buChar char="»"/>
            </a:pPr>
            <a:r>
              <a:rPr lang="en-US" sz="1900" b="1" dirty="0" smtClean="0"/>
              <a:t>Climbed</a:t>
            </a:r>
            <a:r>
              <a:rPr lang="en-US" sz="1900" dirty="0" smtClean="0"/>
              <a:t> </a:t>
            </a:r>
            <a:r>
              <a:rPr lang="en-US" sz="1900" dirty="0"/>
              <a:t>the steps of a </a:t>
            </a:r>
            <a:r>
              <a:rPr lang="en-US" sz="1900" b="1" dirty="0"/>
              <a:t>non-operating escalator </a:t>
            </a:r>
            <a:r>
              <a:rPr lang="en-US" sz="1900" dirty="0"/>
              <a:t>to the skyway </a:t>
            </a:r>
            <a:r>
              <a:rPr lang="en-US" sz="1900" dirty="0" smtClean="0"/>
              <a:t>level</a:t>
            </a:r>
          </a:p>
          <a:p>
            <a:pPr lvl="2">
              <a:buFont typeface="Arial Narrow" panose="020B0606020202030204" pitchFamily="34" charset="0"/>
              <a:buChar char="»"/>
            </a:pPr>
            <a:r>
              <a:rPr lang="en-US" sz="1900" b="1" dirty="0" smtClean="0"/>
              <a:t>Walked</a:t>
            </a:r>
            <a:r>
              <a:rPr lang="en-US" sz="1900" dirty="0" smtClean="0"/>
              <a:t> over </a:t>
            </a:r>
            <a:r>
              <a:rPr lang="en-US" sz="1900" dirty="0"/>
              <a:t>a short </a:t>
            </a:r>
            <a:r>
              <a:rPr lang="en-US" sz="1900" b="1" dirty="0"/>
              <a:t>section of </a:t>
            </a:r>
            <a:r>
              <a:rPr lang="en-US" sz="1900" b="1" dirty="0" smtClean="0"/>
              <a:t>wet carpet </a:t>
            </a:r>
            <a:r>
              <a:rPr lang="en-US" sz="1900" dirty="0"/>
              <a:t>that had just been </a:t>
            </a:r>
            <a:r>
              <a:rPr lang="en-US" sz="1900" dirty="0" smtClean="0"/>
              <a:t>shampooed</a:t>
            </a:r>
          </a:p>
          <a:p>
            <a:pPr lvl="2">
              <a:buFont typeface="Arial Narrow" panose="020B0606020202030204" pitchFamily="34" charset="0"/>
              <a:buChar char="»"/>
            </a:pPr>
            <a:r>
              <a:rPr lang="en-US" sz="1900" dirty="0" smtClean="0"/>
              <a:t>Through a set of </a:t>
            </a:r>
            <a:r>
              <a:rPr lang="en-US" sz="1900" b="1" dirty="0" smtClean="0"/>
              <a:t>double doors </a:t>
            </a:r>
            <a:r>
              <a:rPr lang="en-US" sz="1900" dirty="0" smtClean="0"/>
              <a:t>into an elevated </a:t>
            </a:r>
            <a:r>
              <a:rPr lang="en-US" sz="1900" b="1" dirty="0" smtClean="0"/>
              <a:t>skyway </a:t>
            </a:r>
            <a:r>
              <a:rPr lang="en-US" sz="1900" dirty="0" smtClean="0"/>
              <a:t>section over the street.</a:t>
            </a:r>
          </a:p>
          <a:p>
            <a:pPr lvl="2">
              <a:buFont typeface="Arial Narrow" panose="020B0606020202030204" pitchFamily="34" charset="0"/>
              <a:buChar char="»"/>
            </a:pPr>
            <a:r>
              <a:rPr lang="en-US" sz="1900" dirty="0" smtClean="0"/>
              <a:t>Floor </a:t>
            </a:r>
            <a:r>
              <a:rPr lang="en-US" sz="1900" dirty="0"/>
              <a:t>of the skyway was of </a:t>
            </a:r>
            <a:r>
              <a:rPr lang="en-US" sz="1900" b="1" dirty="0"/>
              <a:t>terrazzo finish</a:t>
            </a:r>
            <a:r>
              <a:rPr lang="en-US" sz="1900" dirty="0"/>
              <a:t>, </a:t>
            </a:r>
            <a:r>
              <a:rPr lang="en-US" sz="1900" b="1" dirty="0"/>
              <a:t>slightly inclined </a:t>
            </a:r>
            <a:r>
              <a:rPr lang="en-US" sz="1900" dirty="0"/>
              <a:t>away from his direction of travel.  </a:t>
            </a:r>
            <a:endParaRPr lang="en-US" sz="1900" dirty="0" smtClean="0"/>
          </a:p>
          <a:p>
            <a:pPr lvl="2">
              <a:buFont typeface="Arial Narrow" panose="020B0606020202030204" pitchFamily="34" charset="0"/>
              <a:buChar char="»"/>
            </a:pPr>
            <a:r>
              <a:rPr lang="en-US" sz="1900" dirty="0"/>
              <a:t>S</a:t>
            </a:r>
            <a:r>
              <a:rPr lang="en-US" sz="1900" dirty="0" smtClean="0"/>
              <a:t>kyway </a:t>
            </a:r>
            <a:r>
              <a:rPr lang="en-US" sz="1900" dirty="0"/>
              <a:t>was </a:t>
            </a:r>
            <a:r>
              <a:rPr lang="en-US" sz="1900" b="1" dirty="0"/>
              <a:t>lit with artificial lighting </a:t>
            </a:r>
            <a:r>
              <a:rPr lang="en-US" sz="1900" dirty="0"/>
              <a:t>and was </a:t>
            </a:r>
            <a:r>
              <a:rPr lang="en-US" sz="1900" b="1" dirty="0"/>
              <a:t>slightly heated</a:t>
            </a:r>
            <a:r>
              <a:rPr lang="en-US" sz="1900" dirty="0"/>
              <a:t>.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75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96543"/>
            <a:ext cx="7772400" cy="1143000"/>
          </a:xfrm>
        </p:spPr>
        <p:txBody>
          <a:bodyPr/>
          <a:lstStyle/>
          <a:p>
            <a:pPr lvl="0"/>
            <a:r>
              <a:rPr lang="en-US" sz="2900" dirty="0" smtClean="0"/>
              <a:t>Premise Liability Case Study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FF858-5889-40C6-871F-5C4E5A707E0A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6" name="Picture 5" descr="C:\Users\lansea.LJSLAW\AppData\Local\Microsoft\Windows\Temporary Internet Files\Content.Outlook\8MGHHFEY\LJSP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6850" y="6187437"/>
            <a:ext cx="2552700" cy="62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79031"/>
            <a:ext cx="8001000" cy="461696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/>
              <a:t>Incident</a:t>
            </a:r>
          </a:p>
          <a:p>
            <a:pPr lvl="1"/>
            <a:r>
              <a:rPr lang="en-US" dirty="0"/>
              <a:t>At mid-section of the </a:t>
            </a:r>
            <a:r>
              <a:rPr lang="en-US" dirty="0" smtClean="0"/>
              <a:t>skyway: </a:t>
            </a:r>
          </a:p>
          <a:p>
            <a:pPr lvl="2">
              <a:buFont typeface="Arial Narrow" panose="020B0606020202030204" pitchFamily="34" charset="0"/>
              <a:buChar char="»"/>
            </a:pPr>
            <a:r>
              <a:rPr lang="en-US" sz="2000" dirty="0"/>
              <a:t>L</a:t>
            </a:r>
            <a:r>
              <a:rPr lang="en-US" sz="2000" dirty="0" smtClean="0"/>
              <a:t>eft foot </a:t>
            </a:r>
            <a:r>
              <a:rPr lang="en-US" sz="2000" b="1" dirty="0" smtClean="0"/>
              <a:t>slipped</a:t>
            </a:r>
            <a:r>
              <a:rPr lang="en-US" sz="2000" dirty="0" smtClean="0"/>
              <a:t> forward</a:t>
            </a:r>
          </a:p>
          <a:p>
            <a:pPr lvl="2">
              <a:buFont typeface="Arial Narrow" panose="020B0606020202030204" pitchFamily="34" charset="0"/>
              <a:buChar char="»"/>
            </a:pPr>
            <a:r>
              <a:rPr lang="en-US" sz="2000" dirty="0"/>
              <a:t>T</a:t>
            </a:r>
            <a:r>
              <a:rPr lang="en-US" sz="2000" dirty="0" smtClean="0"/>
              <a:t>ried to </a:t>
            </a:r>
            <a:r>
              <a:rPr lang="en-US" sz="2000" b="1" dirty="0" smtClean="0"/>
              <a:t>resist</a:t>
            </a:r>
            <a:r>
              <a:rPr lang="en-US" sz="2000" dirty="0" smtClean="0"/>
              <a:t> the fall</a:t>
            </a:r>
          </a:p>
          <a:p>
            <a:pPr lvl="2">
              <a:buFont typeface="Arial Narrow" panose="020B0606020202030204" pitchFamily="34" charset="0"/>
              <a:buChar char="»"/>
            </a:pPr>
            <a:r>
              <a:rPr lang="en-US" sz="2000" b="1" dirty="0" smtClean="0"/>
              <a:t>Grabbed</a:t>
            </a:r>
            <a:r>
              <a:rPr lang="en-US" sz="2000" dirty="0" smtClean="0"/>
              <a:t> </a:t>
            </a:r>
            <a:r>
              <a:rPr lang="en-US" sz="2000" dirty="0"/>
              <a:t>for a section of railing along the side of the ramp </a:t>
            </a:r>
            <a:endParaRPr lang="en-US" sz="2000" dirty="0" smtClean="0"/>
          </a:p>
          <a:p>
            <a:pPr lvl="2">
              <a:buFont typeface="Arial Narrow" panose="020B0606020202030204" pitchFamily="34" charset="0"/>
              <a:buChar char="»"/>
            </a:pPr>
            <a:r>
              <a:rPr lang="en-US" sz="2000" dirty="0" smtClean="0"/>
              <a:t>The railing </a:t>
            </a:r>
            <a:r>
              <a:rPr lang="en-US" sz="2000" b="1" dirty="0" smtClean="0"/>
              <a:t>pulled </a:t>
            </a:r>
            <a:r>
              <a:rPr lang="en-US" sz="2000" b="1" dirty="0"/>
              <a:t>loose </a:t>
            </a:r>
            <a:endParaRPr lang="en-US" sz="2000" b="1" dirty="0" smtClean="0"/>
          </a:p>
          <a:p>
            <a:pPr lvl="2">
              <a:buFont typeface="Arial Narrow" panose="020B0606020202030204" pitchFamily="34" charset="0"/>
              <a:buChar char="»"/>
            </a:pPr>
            <a:r>
              <a:rPr lang="en-US" sz="2000" dirty="0"/>
              <a:t>C</a:t>
            </a:r>
            <a:r>
              <a:rPr lang="en-US" sz="2000" dirty="0" smtClean="0"/>
              <a:t>ausing </a:t>
            </a:r>
            <a:r>
              <a:rPr lang="en-US" sz="2000" dirty="0"/>
              <a:t>Sir Rowan </a:t>
            </a:r>
            <a:r>
              <a:rPr lang="en-US" sz="2000" dirty="0" smtClean="0"/>
              <a:t>to </a:t>
            </a:r>
            <a:r>
              <a:rPr lang="en-US" sz="2000" b="1" dirty="0"/>
              <a:t>fall on his back.</a:t>
            </a:r>
          </a:p>
          <a:p>
            <a:pPr lvl="1"/>
            <a:r>
              <a:rPr lang="en-US" dirty="0"/>
              <a:t>He suffered </a:t>
            </a:r>
            <a:r>
              <a:rPr lang="en-US" b="1" dirty="0"/>
              <a:t>multiple fractures </a:t>
            </a:r>
            <a:r>
              <a:rPr lang="en-US" dirty="0"/>
              <a:t>and emotional </a:t>
            </a:r>
            <a:r>
              <a:rPr lang="en-US" b="1" dirty="0"/>
              <a:t>pain and trauma</a:t>
            </a:r>
            <a:r>
              <a:rPr lang="en-US" dirty="0"/>
              <a:t>.  </a:t>
            </a:r>
          </a:p>
          <a:p>
            <a:pPr lvl="1"/>
            <a:r>
              <a:rPr lang="en-US" dirty="0"/>
              <a:t>Claims exceeded </a:t>
            </a:r>
            <a:r>
              <a:rPr lang="en-US" dirty="0" smtClean="0"/>
              <a:t>at least </a:t>
            </a:r>
            <a:r>
              <a:rPr lang="en-US" b="1" dirty="0" smtClean="0"/>
              <a:t>$5M</a:t>
            </a:r>
            <a:r>
              <a:rPr lang="en-US" b="1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83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96543"/>
            <a:ext cx="7772400" cy="1143000"/>
          </a:xfrm>
        </p:spPr>
        <p:txBody>
          <a:bodyPr/>
          <a:lstStyle/>
          <a:p>
            <a:pPr lvl="0"/>
            <a:r>
              <a:rPr lang="en-US" sz="2900" dirty="0" smtClean="0"/>
              <a:t>Premise Liability Case Study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FF858-5889-40C6-871F-5C4E5A707E0A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6" name="Picture 5" descr="C:\Users\lansea.LJSLAW\AppData\Local\Microsoft\Windows\Temporary Internet Files\Content.Outlook\8MGHHFEY\LJSP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6850" y="6187437"/>
            <a:ext cx="2552700" cy="62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8001000" cy="461696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/>
              <a:t>Slip and Fall </a:t>
            </a:r>
            <a:endParaRPr lang="en-US" b="1" dirty="0"/>
          </a:p>
          <a:p>
            <a:pPr lvl="1"/>
            <a:r>
              <a:rPr lang="en-US" b="1" dirty="0"/>
              <a:t>Sir</a:t>
            </a:r>
            <a:r>
              <a:rPr lang="en-US" dirty="0"/>
              <a:t> </a:t>
            </a:r>
            <a:r>
              <a:rPr lang="en-US" b="1" dirty="0"/>
              <a:t>Rowan </a:t>
            </a:r>
            <a:r>
              <a:rPr lang="en-US" dirty="0" smtClean="0"/>
              <a:t>alleged </a:t>
            </a:r>
            <a:r>
              <a:rPr lang="en-US" dirty="0"/>
              <a:t>that his injuries were a </a:t>
            </a:r>
            <a:r>
              <a:rPr lang="en-US" b="1" dirty="0"/>
              <a:t>direct cause </a:t>
            </a:r>
            <a:r>
              <a:rPr lang="en-US" dirty="0" smtClean="0"/>
              <a:t>of:</a:t>
            </a:r>
          </a:p>
          <a:p>
            <a:pPr lvl="2">
              <a:buFont typeface="Arial Narrow" panose="020B0606020202030204" pitchFamily="34" charset="0"/>
              <a:buChar char="»"/>
            </a:pPr>
            <a:r>
              <a:rPr lang="en-US" sz="2000" b="1" dirty="0"/>
              <a:t>P</a:t>
            </a:r>
            <a:r>
              <a:rPr lang="en-US" sz="2000" b="1" dirty="0" smtClean="0"/>
              <a:t>oor </a:t>
            </a:r>
            <a:r>
              <a:rPr lang="en-US" sz="2000" b="1" dirty="0"/>
              <a:t>signage </a:t>
            </a:r>
            <a:r>
              <a:rPr lang="en-US" sz="2000" dirty="0"/>
              <a:t>caused him to park in the upper level of a ramp that was too far from the building entrance </a:t>
            </a:r>
            <a:endParaRPr lang="en-US" sz="2000" dirty="0" smtClean="0"/>
          </a:p>
          <a:p>
            <a:pPr lvl="2">
              <a:buFont typeface="Arial Narrow" panose="020B0606020202030204" pitchFamily="34" charset="0"/>
              <a:buChar char="»"/>
            </a:pPr>
            <a:r>
              <a:rPr lang="en-US" sz="2000" dirty="0" smtClean="0"/>
              <a:t>Walk outdoors on </a:t>
            </a:r>
            <a:r>
              <a:rPr lang="en-US" sz="2000" b="1" dirty="0"/>
              <a:t>poorly maintained sidewalks</a:t>
            </a:r>
            <a:r>
              <a:rPr lang="en-US" sz="2000" dirty="0"/>
              <a:t> and </a:t>
            </a:r>
            <a:r>
              <a:rPr lang="en-US" sz="2000" b="1" dirty="0"/>
              <a:t>outdoor plaza </a:t>
            </a:r>
            <a:r>
              <a:rPr lang="en-US" sz="2000" dirty="0"/>
              <a:t>area in front of the </a:t>
            </a:r>
            <a:r>
              <a:rPr lang="en-US" sz="2000" dirty="0" smtClean="0"/>
              <a:t>building</a:t>
            </a:r>
          </a:p>
          <a:p>
            <a:pPr lvl="2">
              <a:buFont typeface="Arial Narrow" panose="020B0606020202030204" pitchFamily="34" charset="0"/>
              <a:buChar char="»"/>
            </a:pPr>
            <a:r>
              <a:rPr lang="en-US" sz="2000" dirty="0"/>
              <a:t>A</a:t>
            </a:r>
            <a:r>
              <a:rPr lang="en-US" sz="2000" dirty="0" smtClean="0"/>
              <a:t> </a:t>
            </a:r>
            <a:r>
              <a:rPr lang="en-US" sz="2000" b="1" dirty="0"/>
              <a:t>cold lobby </a:t>
            </a:r>
            <a:r>
              <a:rPr lang="en-US" sz="2000" b="1" dirty="0" smtClean="0"/>
              <a:t>area </a:t>
            </a:r>
          </a:p>
          <a:p>
            <a:pPr lvl="2">
              <a:buFont typeface="Arial Narrow" panose="020B0606020202030204" pitchFamily="34" charset="0"/>
              <a:buChar char="»"/>
            </a:pPr>
            <a:r>
              <a:rPr lang="en-US" sz="2000" dirty="0"/>
              <a:t>A</a:t>
            </a:r>
            <a:r>
              <a:rPr lang="en-US" sz="2000" dirty="0" smtClean="0"/>
              <a:t> </a:t>
            </a:r>
            <a:r>
              <a:rPr lang="en-US" sz="2000" b="1" dirty="0"/>
              <a:t>non-operating escalator </a:t>
            </a:r>
            <a:endParaRPr lang="en-US" sz="2000" b="1" dirty="0" smtClean="0"/>
          </a:p>
          <a:p>
            <a:pPr lvl="2">
              <a:buFont typeface="Arial Narrow" panose="020B0606020202030204" pitchFamily="34" charset="0"/>
              <a:buChar char="»"/>
            </a:pPr>
            <a:r>
              <a:rPr lang="en-US" sz="2000" b="1" dirty="0"/>
              <a:t>W</a:t>
            </a:r>
            <a:r>
              <a:rPr lang="en-US" sz="2000" b="1" dirty="0" smtClean="0"/>
              <a:t>et </a:t>
            </a:r>
            <a:r>
              <a:rPr lang="en-US" sz="2000" b="1" dirty="0"/>
              <a:t>carpet </a:t>
            </a:r>
          </a:p>
          <a:p>
            <a:pPr lvl="2">
              <a:buFont typeface="Arial Narrow" panose="020B0606020202030204" pitchFamily="34" charset="0"/>
              <a:buChar char="»"/>
            </a:pPr>
            <a:r>
              <a:rPr lang="en-US" sz="2000" dirty="0"/>
              <a:t>D</a:t>
            </a:r>
            <a:r>
              <a:rPr lang="en-US" sz="2000" dirty="0" smtClean="0"/>
              <a:t>ouble </a:t>
            </a:r>
            <a:r>
              <a:rPr lang="en-US" sz="2000" b="1" dirty="0"/>
              <a:t>doors</a:t>
            </a:r>
            <a:r>
              <a:rPr lang="en-US" sz="2000" dirty="0"/>
              <a:t> that were </a:t>
            </a:r>
            <a:r>
              <a:rPr lang="en-US" sz="2000" b="1" dirty="0"/>
              <a:t>difficult to push </a:t>
            </a:r>
            <a:r>
              <a:rPr lang="en-US" sz="2000" b="1" dirty="0" smtClean="0"/>
              <a:t>open</a:t>
            </a:r>
          </a:p>
          <a:p>
            <a:pPr lvl="2">
              <a:buFont typeface="Arial Narrow" panose="020B0606020202030204" pitchFamily="34" charset="0"/>
              <a:buChar char="»"/>
            </a:pPr>
            <a:r>
              <a:rPr lang="en-US" sz="2000" dirty="0"/>
              <a:t>A</a:t>
            </a:r>
            <a:r>
              <a:rPr lang="en-US" sz="2000" dirty="0" smtClean="0"/>
              <a:t> </a:t>
            </a:r>
            <a:r>
              <a:rPr lang="en-US" sz="2000" b="1" dirty="0"/>
              <a:t>cold </a:t>
            </a:r>
            <a:r>
              <a:rPr lang="en-US" sz="2000" b="1" dirty="0" smtClean="0"/>
              <a:t>skyway</a:t>
            </a:r>
          </a:p>
          <a:p>
            <a:pPr lvl="2">
              <a:buFont typeface="Arial Narrow" panose="020B0606020202030204" pitchFamily="34" charset="0"/>
              <a:buChar char="»"/>
            </a:pPr>
            <a:r>
              <a:rPr lang="en-US" sz="2000" dirty="0" smtClean="0"/>
              <a:t>A </a:t>
            </a:r>
            <a:r>
              <a:rPr lang="en-US" sz="2000" b="1" dirty="0" smtClean="0"/>
              <a:t>skyway </a:t>
            </a:r>
            <a:r>
              <a:rPr lang="en-US" sz="2000" b="1" dirty="0"/>
              <a:t>floor </a:t>
            </a:r>
            <a:r>
              <a:rPr lang="en-US" sz="2000" dirty="0"/>
              <a:t>that was </a:t>
            </a:r>
            <a:r>
              <a:rPr lang="en-US" sz="2000" b="1" dirty="0"/>
              <a:t>overly sloped</a:t>
            </a:r>
            <a:r>
              <a:rPr lang="en-US" sz="2000" dirty="0"/>
              <a:t>, </a:t>
            </a:r>
            <a:r>
              <a:rPr lang="en-US" sz="2000" b="1" dirty="0"/>
              <a:t>slippery</a:t>
            </a:r>
            <a:r>
              <a:rPr lang="en-US" sz="2000" dirty="0"/>
              <a:t> and </a:t>
            </a:r>
            <a:r>
              <a:rPr lang="en-US" sz="2000" b="1" dirty="0"/>
              <a:t>poorly lit.  </a:t>
            </a: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348540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90600"/>
            <a:ext cx="8001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experts would be necessary to either advance and defend a claim for damages due to injuries?</a:t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70037"/>
            <a:ext cx="8001000" cy="4297363"/>
          </a:xfrm>
        </p:spPr>
        <p:txBody>
          <a:bodyPr>
            <a:normAutofit/>
          </a:bodyPr>
          <a:lstStyle/>
          <a:p>
            <a:r>
              <a:rPr lang="en-US" b="1" dirty="0" smtClean="0"/>
              <a:t>Medical</a:t>
            </a:r>
            <a:r>
              <a:rPr lang="en-US" dirty="0" smtClean="0"/>
              <a:t> - injuries</a:t>
            </a:r>
            <a:endParaRPr lang="en-US" dirty="0"/>
          </a:p>
          <a:p>
            <a:r>
              <a:rPr lang="en-US" b="1" dirty="0"/>
              <a:t>Architects</a:t>
            </a:r>
            <a:r>
              <a:rPr lang="en-US" dirty="0"/>
              <a:t> </a:t>
            </a:r>
            <a:r>
              <a:rPr lang="en-US" dirty="0" smtClean="0"/>
              <a:t>- architectural </a:t>
            </a:r>
            <a:r>
              <a:rPr lang="en-US" dirty="0"/>
              <a:t>elements including the location of the ramp from the main building, lobby and skyway design compliance to codes</a:t>
            </a:r>
          </a:p>
          <a:p>
            <a:r>
              <a:rPr lang="en-US" b="1" dirty="0"/>
              <a:t>Chemists</a:t>
            </a:r>
            <a:r>
              <a:rPr lang="en-US" dirty="0"/>
              <a:t> </a:t>
            </a:r>
            <a:r>
              <a:rPr lang="en-US" dirty="0" smtClean="0"/>
              <a:t>- floor </a:t>
            </a:r>
            <a:r>
              <a:rPr lang="en-US" dirty="0"/>
              <a:t>surface finishes, maintenance products used for cleaning and mopping and carpet cleaning, </a:t>
            </a:r>
          </a:p>
          <a:p>
            <a:r>
              <a:rPr lang="en-US" b="1" dirty="0"/>
              <a:t>Human factors </a:t>
            </a:r>
            <a:r>
              <a:rPr lang="en-US" dirty="0" smtClean="0"/>
              <a:t>- </a:t>
            </a:r>
            <a:r>
              <a:rPr lang="en-US" dirty="0"/>
              <a:t>incident factors and fall dynamics</a:t>
            </a:r>
          </a:p>
          <a:p>
            <a:r>
              <a:rPr lang="en-US" b="1" dirty="0" smtClean="0"/>
              <a:t>Maintenance</a:t>
            </a:r>
            <a:r>
              <a:rPr lang="en-US" dirty="0" smtClean="0"/>
              <a:t> - reasonable </a:t>
            </a:r>
            <a:r>
              <a:rPr lang="en-US" dirty="0"/>
              <a:t>operation of building escalators</a:t>
            </a:r>
          </a:p>
          <a:p>
            <a:r>
              <a:rPr lang="en-US" b="1" dirty="0" err="1"/>
              <a:t>Wayfinding</a:t>
            </a:r>
            <a:r>
              <a:rPr lang="en-US" dirty="0"/>
              <a:t> </a:t>
            </a:r>
            <a:r>
              <a:rPr lang="en-US" dirty="0" smtClean="0"/>
              <a:t>- building </a:t>
            </a:r>
            <a:r>
              <a:rPr lang="en-US" dirty="0"/>
              <a:t>and ramp signage</a:t>
            </a:r>
          </a:p>
          <a:p>
            <a:r>
              <a:rPr lang="en-US" b="1" dirty="0" smtClean="0"/>
              <a:t>Forensic video </a:t>
            </a:r>
            <a:r>
              <a:rPr lang="en-US" dirty="0"/>
              <a:t>technicians </a:t>
            </a:r>
            <a:r>
              <a:rPr lang="en-US" dirty="0" smtClean="0"/>
              <a:t>- record </a:t>
            </a:r>
            <a:r>
              <a:rPr lang="en-US" dirty="0"/>
              <a:t>the number of building occupants that use the skyway on a </a:t>
            </a:r>
            <a:r>
              <a:rPr lang="en-US" dirty="0" smtClean="0"/>
              <a:t>daily basis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FF858-5889-40C6-871F-5C4E5A707E0A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74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90600"/>
            <a:ext cx="8001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experts would be necessary to either advance and defend a claim for damages due to injuries?</a:t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70037"/>
            <a:ext cx="8001000" cy="4297363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Engineers</a:t>
            </a:r>
          </a:p>
          <a:p>
            <a:pPr lvl="1">
              <a:buFont typeface="Arial" panose="020B0604020202020204" pitchFamily="34" charset="0"/>
              <a:buChar char="»"/>
            </a:pPr>
            <a:r>
              <a:rPr lang="en-US" b="1" dirty="0" smtClean="0"/>
              <a:t>Civil </a:t>
            </a:r>
            <a:r>
              <a:rPr lang="en-US" dirty="0" smtClean="0"/>
              <a:t>– ramp design and traffic signage</a:t>
            </a:r>
          </a:p>
          <a:p>
            <a:pPr lvl="1">
              <a:buFont typeface="Arial" panose="020B0604020202020204" pitchFamily="34" charset="0"/>
              <a:buChar char="»"/>
            </a:pPr>
            <a:r>
              <a:rPr lang="en-US" b="1" dirty="0" smtClean="0"/>
              <a:t>Electrical</a:t>
            </a:r>
            <a:r>
              <a:rPr lang="en-US" dirty="0" smtClean="0"/>
              <a:t> - lighting </a:t>
            </a:r>
            <a:r>
              <a:rPr lang="en-US" dirty="0"/>
              <a:t>levels compliance to codes</a:t>
            </a:r>
          </a:p>
          <a:p>
            <a:pPr lvl="1">
              <a:buFont typeface="Arial" panose="020B0604020202020204" pitchFamily="34" charset="0"/>
              <a:buChar char="»"/>
            </a:pPr>
            <a:r>
              <a:rPr lang="en-US" b="1" dirty="0" smtClean="0"/>
              <a:t>Mechanical </a:t>
            </a:r>
            <a:r>
              <a:rPr lang="en-US" b="1" dirty="0"/>
              <a:t>HVAC </a:t>
            </a:r>
            <a:r>
              <a:rPr lang="en-US" dirty="0" smtClean="0"/>
              <a:t>- temperature </a:t>
            </a:r>
            <a:r>
              <a:rPr lang="en-US" dirty="0"/>
              <a:t>of the lobby and skyway areas compliance to codes</a:t>
            </a:r>
          </a:p>
          <a:p>
            <a:pPr lvl="1">
              <a:buFont typeface="Arial" panose="020B0604020202020204" pitchFamily="34" charset="0"/>
              <a:buChar char="»"/>
            </a:pPr>
            <a:r>
              <a:rPr lang="en-US" b="1" dirty="0"/>
              <a:t>Mechanical</a:t>
            </a:r>
            <a:r>
              <a:rPr lang="en-US" dirty="0"/>
              <a:t> </a:t>
            </a:r>
            <a:r>
              <a:rPr lang="en-US" b="1" dirty="0" smtClean="0"/>
              <a:t>Systems-</a:t>
            </a:r>
            <a:r>
              <a:rPr lang="en-US" dirty="0" smtClean="0"/>
              <a:t> door </a:t>
            </a:r>
            <a:r>
              <a:rPr lang="en-US" dirty="0"/>
              <a:t>operation and closure functions, resistance and compliance to </a:t>
            </a:r>
            <a:r>
              <a:rPr lang="en-US" dirty="0" smtClean="0"/>
              <a:t>codes</a:t>
            </a:r>
          </a:p>
          <a:p>
            <a:pPr lvl="1">
              <a:buFont typeface="Arial" panose="020B0604020202020204" pitchFamily="34" charset="0"/>
              <a:buChar char="»"/>
            </a:pPr>
            <a:r>
              <a:rPr lang="en-US" b="1" dirty="0" smtClean="0"/>
              <a:t>Mechanical</a:t>
            </a:r>
            <a:r>
              <a:rPr lang="en-US" dirty="0" smtClean="0"/>
              <a:t> </a:t>
            </a:r>
            <a:r>
              <a:rPr lang="en-US" b="1" dirty="0" smtClean="0"/>
              <a:t>Testing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b="1" dirty="0"/>
              <a:t>dry and wet static </a:t>
            </a:r>
            <a:r>
              <a:rPr lang="en-US" b="1" dirty="0" smtClean="0"/>
              <a:t>dynamic coefficient of friction </a:t>
            </a:r>
            <a:r>
              <a:rPr lang="en-US" dirty="0" smtClean="0"/>
              <a:t>measurements of the floor area utilizing Binary Output </a:t>
            </a:r>
            <a:r>
              <a:rPr lang="en-US" dirty="0" err="1" smtClean="0"/>
              <a:t>Tribometer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BOT) testing</a:t>
            </a:r>
            <a:endParaRPr lang="en-US" dirty="0"/>
          </a:p>
          <a:p>
            <a:pPr lvl="1">
              <a:buFont typeface="Arial" panose="020B0604020202020204" pitchFamily="34" charset="0"/>
              <a:buChar char="»"/>
            </a:pPr>
            <a:r>
              <a:rPr lang="en-US" b="1" dirty="0" smtClean="0"/>
              <a:t>Materials</a:t>
            </a:r>
            <a:r>
              <a:rPr lang="en-US" dirty="0" smtClean="0"/>
              <a:t> - condition</a:t>
            </a:r>
            <a:r>
              <a:rPr lang="en-US" dirty="0"/>
              <a:t>, strength and attachment mechanism of the railing</a:t>
            </a:r>
          </a:p>
          <a:p>
            <a:pPr lvl="1">
              <a:buFont typeface="Arial" panose="020B0604020202020204" pitchFamily="34" charset="0"/>
              <a:buChar char="»"/>
            </a:pPr>
            <a:r>
              <a:rPr lang="en-US" b="1" dirty="0"/>
              <a:t>Structural</a:t>
            </a:r>
            <a:r>
              <a:rPr lang="en-US" dirty="0"/>
              <a:t> </a:t>
            </a:r>
            <a:r>
              <a:rPr lang="en-US" dirty="0" smtClean="0"/>
              <a:t>- railing </a:t>
            </a:r>
            <a:r>
              <a:rPr lang="en-US" dirty="0"/>
              <a:t>strength compliance to codes</a:t>
            </a:r>
          </a:p>
          <a:p>
            <a:pPr lvl="1">
              <a:buFont typeface="Arial" panose="020B0604020202020204" pitchFamily="34" charset="0"/>
              <a:buChar char="»"/>
            </a:pPr>
            <a:r>
              <a:rPr lang="en-US" b="1" dirty="0" smtClean="0"/>
              <a:t>Safety</a:t>
            </a:r>
            <a:r>
              <a:rPr lang="en-US" dirty="0" smtClean="0"/>
              <a:t> - maintenance </a:t>
            </a:r>
            <a:r>
              <a:rPr lang="en-US" dirty="0"/>
              <a:t>and safety </a:t>
            </a:r>
            <a:r>
              <a:rPr lang="en-US" dirty="0" smtClean="0"/>
              <a:t>warnings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FF858-5889-40C6-871F-5C4E5A707E0A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15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76200"/>
            <a:ext cx="5486400" cy="1143000"/>
          </a:xfrm>
        </p:spPr>
        <p:txBody>
          <a:bodyPr>
            <a:normAutofit/>
          </a:bodyPr>
          <a:lstStyle/>
          <a:p>
            <a:r>
              <a:rPr lang="en-US" sz="2900" dirty="0"/>
              <a:t>What are the </a:t>
            </a:r>
            <a:r>
              <a:rPr lang="en-US" sz="2900" dirty="0" smtClean="0"/>
              <a:t>necessary documents?</a:t>
            </a:r>
            <a:endParaRPr lang="en-US" sz="2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8001000" cy="4495800"/>
          </a:xfrm>
        </p:spPr>
        <p:txBody>
          <a:bodyPr>
            <a:normAutofit fontScale="77500" lnSpcReduction="20000"/>
          </a:bodyPr>
          <a:lstStyle/>
          <a:p>
            <a:r>
              <a:rPr lang="en-US" sz="2400" b="1" dirty="0"/>
              <a:t>Contract </a:t>
            </a:r>
            <a:r>
              <a:rPr lang="en-US" sz="2400" b="1" dirty="0" smtClean="0"/>
              <a:t>documents</a:t>
            </a:r>
          </a:p>
          <a:p>
            <a:pPr lvl="1">
              <a:buFont typeface="Arial Narrow" panose="020B0606020202030204" pitchFamily="34" charset="0"/>
              <a:buChar char="»"/>
            </a:pPr>
            <a:r>
              <a:rPr lang="en-US" b="1" dirty="0"/>
              <a:t>P</a:t>
            </a:r>
            <a:r>
              <a:rPr lang="en-US" b="1" dirty="0" smtClean="0"/>
              <a:t>lans </a:t>
            </a:r>
            <a:r>
              <a:rPr lang="en-US" b="1" dirty="0"/>
              <a:t>and specifications </a:t>
            </a:r>
            <a:r>
              <a:rPr lang="en-US" dirty="0"/>
              <a:t>for the building and ramp from time of </a:t>
            </a:r>
            <a:r>
              <a:rPr lang="en-US" b="1" dirty="0"/>
              <a:t>original construction </a:t>
            </a:r>
            <a:r>
              <a:rPr lang="en-US" dirty="0" smtClean="0"/>
              <a:t>or most </a:t>
            </a:r>
            <a:r>
              <a:rPr lang="en-US" dirty="0"/>
              <a:t>recent addition / </a:t>
            </a:r>
            <a:r>
              <a:rPr lang="en-US" dirty="0" smtClean="0"/>
              <a:t>remodel</a:t>
            </a:r>
          </a:p>
          <a:p>
            <a:pPr lvl="1">
              <a:buFont typeface="Arial Narrow" panose="020B0606020202030204" pitchFamily="34" charset="0"/>
              <a:buChar char="»"/>
            </a:pPr>
            <a:r>
              <a:rPr lang="en-US" b="1" dirty="0" smtClean="0"/>
              <a:t>Railing shop </a:t>
            </a:r>
            <a:r>
              <a:rPr lang="en-US" b="1" dirty="0"/>
              <a:t>drawings </a:t>
            </a:r>
            <a:endParaRPr lang="en-US" b="1" dirty="0" smtClean="0"/>
          </a:p>
          <a:p>
            <a:pPr lvl="1">
              <a:buFont typeface="Arial Narrow" panose="020B0606020202030204" pitchFamily="34" charset="0"/>
              <a:buChar char="»"/>
            </a:pPr>
            <a:r>
              <a:rPr lang="en-US" b="1" dirty="0" smtClean="0"/>
              <a:t>Signage shop </a:t>
            </a:r>
            <a:r>
              <a:rPr lang="en-US" b="1" dirty="0"/>
              <a:t>drawings </a:t>
            </a:r>
            <a:endParaRPr lang="en-US" dirty="0" smtClean="0"/>
          </a:p>
          <a:p>
            <a:r>
              <a:rPr lang="en-US" sz="2400" b="1" dirty="0" smtClean="0"/>
              <a:t>Maintenance and testing records</a:t>
            </a:r>
          </a:p>
          <a:p>
            <a:pPr lvl="1">
              <a:buFont typeface="Arial Narrow" panose="020B0606020202030204" pitchFamily="34" charset="0"/>
              <a:buChar char="»"/>
            </a:pPr>
            <a:r>
              <a:rPr lang="en-US" b="1" dirty="0" smtClean="0"/>
              <a:t>Procedures, schedules</a:t>
            </a:r>
            <a:endParaRPr lang="en-US" b="1" dirty="0"/>
          </a:p>
          <a:p>
            <a:pPr lvl="1">
              <a:buFont typeface="Arial Narrow" panose="020B0606020202030204" pitchFamily="34" charset="0"/>
              <a:buChar char="»"/>
            </a:pPr>
            <a:r>
              <a:rPr lang="en-US" b="1" dirty="0"/>
              <a:t>Product information </a:t>
            </a:r>
            <a:r>
              <a:rPr lang="en-US" dirty="0"/>
              <a:t>including </a:t>
            </a:r>
            <a:r>
              <a:rPr lang="en-US" b="1" dirty="0" err="1"/>
              <a:t>MSDS’s</a:t>
            </a:r>
            <a:r>
              <a:rPr lang="en-US" dirty="0"/>
              <a:t> of all maintenance materials and products used for the floor and carpet </a:t>
            </a:r>
            <a:r>
              <a:rPr lang="en-US" dirty="0" smtClean="0"/>
              <a:t>maintenance</a:t>
            </a:r>
          </a:p>
          <a:p>
            <a:pPr lvl="1">
              <a:buFont typeface="Arial Narrow" panose="020B0606020202030204" pitchFamily="34" charset="0"/>
              <a:buChar char="»"/>
            </a:pPr>
            <a:r>
              <a:rPr lang="en-US" b="1" dirty="0" smtClean="0"/>
              <a:t>Door closures</a:t>
            </a:r>
            <a:r>
              <a:rPr lang="en-US" dirty="0" smtClean="0"/>
              <a:t>, escalator and moving equipment </a:t>
            </a:r>
          </a:p>
          <a:p>
            <a:pPr lvl="1">
              <a:buFont typeface="Arial Narrow" panose="020B0606020202030204" pitchFamily="34" charset="0"/>
              <a:buChar char="»"/>
            </a:pPr>
            <a:r>
              <a:rPr lang="en-US" dirty="0" smtClean="0"/>
              <a:t>Vendor </a:t>
            </a:r>
            <a:r>
              <a:rPr lang="en-US" b="1" dirty="0" smtClean="0"/>
              <a:t>contracts</a:t>
            </a:r>
            <a:r>
              <a:rPr lang="en-US" dirty="0" smtClean="0"/>
              <a:t> and invoices</a:t>
            </a:r>
            <a:endParaRPr lang="en-US" dirty="0"/>
          </a:p>
          <a:p>
            <a:r>
              <a:rPr lang="en-US" sz="2400" b="1" dirty="0" smtClean="0"/>
              <a:t>Operation records</a:t>
            </a:r>
          </a:p>
          <a:p>
            <a:pPr lvl="1">
              <a:buFont typeface="Arial Narrow" panose="020B0606020202030204" pitchFamily="34" charset="0"/>
              <a:buChar char="»"/>
            </a:pPr>
            <a:r>
              <a:rPr lang="en-US" dirty="0" smtClean="0"/>
              <a:t>Escalator</a:t>
            </a:r>
          </a:p>
          <a:p>
            <a:pPr lvl="1">
              <a:buFont typeface="Arial Narrow" panose="020B0606020202030204" pitchFamily="34" charset="0"/>
              <a:buChar char="»"/>
            </a:pPr>
            <a:r>
              <a:rPr lang="en-US" b="1" dirty="0" smtClean="0"/>
              <a:t>Heating and cooling </a:t>
            </a:r>
            <a:r>
              <a:rPr lang="en-US" dirty="0" smtClean="0"/>
              <a:t>of </a:t>
            </a:r>
            <a:r>
              <a:rPr lang="en-US" dirty="0"/>
              <a:t>the building lobby area and </a:t>
            </a:r>
            <a:r>
              <a:rPr lang="en-US" dirty="0" smtClean="0"/>
              <a:t>skyway</a:t>
            </a:r>
          </a:p>
          <a:p>
            <a:r>
              <a:rPr lang="en-US" sz="2400" b="1" dirty="0" smtClean="0"/>
              <a:t>Reports </a:t>
            </a:r>
            <a:r>
              <a:rPr lang="en-US" sz="2400" b="1" dirty="0"/>
              <a:t>of any previous incidents </a:t>
            </a:r>
          </a:p>
          <a:p>
            <a:r>
              <a:rPr lang="en-US" sz="2400" b="1" dirty="0" smtClean="0"/>
              <a:t>City documents </a:t>
            </a:r>
          </a:p>
          <a:p>
            <a:pPr lvl="1">
              <a:buFont typeface="Arial Narrow" panose="020B0606020202030204" pitchFamily="34" charset="0"/>
              <a:buChar char="»"/>
            </a:pPr>
            <a:r>
              <a:rPr lang="en-US" dirty="0"/>
              <a:t>I</a:t>
            </a:r>
            <a:r>
              <a:rPr lang="en-US" dirty="0" smtClean="0"/>
              <a:t>nspections and correspondence, maintenance records of the sidewalks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FF858-5889-40C6-871F-5C4E5A707E0A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57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52600" y="304800"/>
            <a:ext cx="6934200" cy="914400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	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dirty="0" smtClean="0"/>
              <a:t>Crane Engineering Building Science 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3505200"/>
            <a:ext cx="3352800" cy="2590800"/>
          </a:xfrm>
          <a:ln>
            <a:noFill/>
          </a:ln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2300" b="1" dirty="0" smtClean="0"/>
              <a:t>Disciplines</a:t>
            </a:r>
          </a:p>
          <a:p>
            <a:r>
              <a:rPr lang="en-US" sz="2100" dirty="0" smtClean="0"/>
              <a:t>Architecture </a:t>
            </a:r>
          </a:p>
          <a:p>
            <a:r>
              <a:rPr lang="en-US" sz="2100" dirty="0" smtClean="0"/>
              <a:t>Structural Engineering </a:t>
            </a:r>
          </a:p>
          <a:p>
            <a:r>
              <a:rPr lang="en-US" sz="2100" dirty="0" smtClean="0"/>
              <a:t>Fire Protection Engineering </a:t>
            </a:r>
          </a:p>
          <a:p>
            <a:r>
              <a:rPr lang="en-US" sz="2100" dirty="0" smtClean="0"/>
              <a:t>Mechanical, HVAC and Plumbing Systems </a:t>
            </a:r>
          </a:p>
          <a:p>
            <a:r>
              <a:rPr lang="en-US" sz="2100" dirty="0" smtClean="0"/>
              <a:t>Electrical Engineering </a:t>
            </a:r>
          </a:p>
          <a:p>
            <a:r>
              <a:rPr lang="en-US" sz="2100" dirty="0" smtClean="0"/>
              <a:t>Landscape Architecture </a:t>
            </a:r>
          </a:p>
          <a:p>
            <a:r>
              <a:rPr lang="en-US" sz="2100" dirty="0" smtClean="0"/>
              <a:t>Civil &amp; Geotechnical Engineering 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24400" y="3505200"/>
            <a:ext cx="3962400" cy="1219200"/>
          </a:xfrm>
          <a:ln>
            <a:noFill/>
          </a:ln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2300" b="1" dirty="0" smtClean="0"/>
              <a:t>Services</a:t>
            </a:r>
          </a:p>
          <a:p>
            <a:r>
              <a:rPr lang="en-US" sz="2100" dirty="0" smtClean="0"/>
              <a:t>Codes and Contract Review</a:t>
            </a:r>
          </a:p>
          <a:p>
            <a:r>
              <a:rPr lang="en-US" sz="2100" dirty="0" smtClean="0"/>
              <a:t>Building Component Analysis </a:t>
            </a:r>
          </a:p>
          <a:p>
            <a:r>
              <a:rPr lang="en-US" sz="2100" dirty="0" smtClean="0"/>
              <a:t>Building Design and Reconstruction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CFB50-23B4-41FD-8090-B73F34681C4D}" type="slidenum">
              <a:rPr lang="en-US" smtClean="0">
                <a:solidFill>
                  <a:prstClr val="white"/>
                </a:solidFill>
              </a:rPr>
              <a:pPr/>
              <a:t>36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171" name="Picture 3" descr="C:\Documents and Settings\user\My Documents\My Pictures\building-scie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14400"/>
            <a:ext cx="7315200" cy="1600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381000" y="2667000"/>
            <a:ext cx="8382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prstClr val="black"/>
                </a:solidFill>
              </a:rPr>
              <a:t>We answer clients’ questions regarding defects and failures in building design, construction and materials – and how they can be prevented or resolved.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4724400" y="4648200"/>
            <a:ext cx="3429000" cy="13716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3300" b="1" dirty="0">
                <a:solidFill>
                  <a:prstClr val="black"/>
                </a:solidFill>
              </a:rPr>
              <a:t>Types of Buildings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900" dirty="0">
                <a:solidFill>
                  <a:prstClr val="black"/>
                </a:solidFill>
              </a:rPr>
              <a:t>Retail and commercial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900" dirty="0">
                <a:solidFill>
                  <a:prstClr val="black"/>
                </a:solidFill>
              </a:rPr>
              <a:t>Industrial and manufacturing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900" dirty="0">
                <a:solidFill>
                  <a:prstClr val="black"/>
                </a:solidFill>
              </a:rPr>
              <a:t>Institutional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900" dirty="0">
                <a:solidFill>
                  <a:prstClr val="black"/>
                </a:solidFill>
              </a:rPr>
              <a:t>Residential – single and multifamily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93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533400" y="762000"/>
            <a:ext cx="80010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Thank You!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FF858-5889-40C6-871F-5C4E5A707E0A}" type="slidenum">
              <a:rPr lang="en-US" smtClean="0">
                <a:solidFill>
                  <a:prstClr val="white"/>
                </a:solidFill>
              </a:rPr>
              <a:pPr/>
              <a:t>37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26" name="Picture 2" descr="C:\Documents and Settings\user\My Documents\My Pictures\CEBSlogo_445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438400"/>
            <a:ext cx="6705601" cy="703539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733800"/>
            <a:ext cx="6705600" cy="1114451"/>
          </a:xfrm>
          <a:prstGeom prst="rect">
            <a:avLst/>
          </a:prstGeom>
        </p:spPr>
      </p:pic>
      <p:pic>
        <p:nvPicPr>
          <p:cNvPr id="6" name="Picture 5" descr="C:\Users\lansea.LJSLAW\AppData\Local\Microsoft\Windows\Temporary Internet Files\Content.Outlook\8MGHHFEY\LJSP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76850" y="6187437"/>
            <a:ext cx="2552700" cy="62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699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001000" cy="1143000"/>
          </a:xfrm>
        </p:spPr>
        <p:txBody>
          <a:bodyPr>
            <a:normAutofit/>
          </a:bodyPr>
          <a:lstStyle/>
          <a:p>
            <a:pPr algn="ctr"/>
            <a:r>
              <a:rPr lang="en-US" sz="2900" dirty="0" smtClean="0"/>
              <a:t>Construction Defect Claims</a:t>
            </a:r>
            <a:endParaRPr lang="en-US" sz="2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001000" cy="4495800"/>
          </a:xfrm>
        </p:spPr>
        <p:txBody>
          <a:bodyPr>
            <a:normAutofit fontScale="55000" lnSpcReduction="20000"/>
          </a:bodyPr>
          <a:lstStyle/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/>
              <a:t>Statutory Liability: § 327A </a:t>
            </a:r>
            <a:r>
              <a:rPr lang="en-US" sz="3600" b="1" dirty="0" smtClean="0"/>
              <a:t>New Home Warranties</a:t>
            </a:r>
            <a:endParaRPr lang="en-US" sz="3600" dirty="0" smtClean="0"/>
          </a:p>
          <a:p>
            <a:pPr lvl="2">
              <a:buFont typeface="Arial Narrow" panose="020B0606020202030204" pitchFamily="34" charset="0"/>
              <a:buChar char="―"/>
            </a:pPr>
            <a:r>
              <a:rPr lang="en-US" sz="3300" u="sng" dirty="0" smtClean="0"/>
              <a:t>1-Year </a:t>
            </a:r>
            <a:r>
              <a:rPr lang="en-US" sz="3300" u="sng" dirty="0"/>
              <a:t>W</a:t>
            </a:r>
            <a:r>
              <a:rPr lang="en-US" sz="3300" u="sng" dirty="0" smtClean="0"/>
              <a:t>arranty</a:t>
            </a:r>
            <a:r>
              <a:rPr lang="en-US" sz="3300" dirty="0" smtClean="0"/>
              <a:t> – </a:t>
            </a:r>
            <a:r>
              <a:rPr lang="en-US" sz="3300" b="1" dirty="0" smtClean="0"/>
              <a:t>defects</a:t>
            </a:r>
            <a:r>
              <a:rPr lang="en-US" sz="3300" dirty="0" smtClean="0"/>
              <a:t> caused by </a:t>
            </a:r>
            <a:r>
              <a:rPr lang="en-US" sz="3300" b="1" dirty="0" smtClean="0"/>
              <a:t>faulty workmanship </a:t>
            </a:r>
            <a:r>
              <a:rPr lang="en-US" sz="3300" dirty="0" smtClean="0"/>
              <a:t>or </a:t>
            </a:r>
            <a:r>
              <a:rPr lang="en-US" sz="3300" b="1" dirty="0" smtClean="0"/>
              <a:t>defective materials</a:t>
            </a:r>
            <a:r>
              <a:rPr lang="en-US" sz="3300" dirty="0" smtClean="0"/>
              <a:t> due to noncompliance with </a:t>
            </a:r>
            <a:r>
              <a:rPr lang="en-US" sz="3300" b="1" dirty="0" smtClean="0"/>
              <a:t>building standards</a:t>
            </a:r>
          </a:p>
          <a:p>
            <a:pPr lvl="2">
              <a:buFont typeface="Arial Narrow" panose="020B0606020202030204" pitchFamily="34" charset="0"/>
              <a:buChar char="―"/>
            </a:pPr>
            <a:r>
              <a:rPr lang="en-US" sz="3300" u="sng" dirty="0" smtClean="0"/>
              <a:t>2-Year </a:t>
            </a:r>
            <a:r>
              <a:rPr lang="en-US" sz="3300" u="sng" dirty="0"/>
              <a:t>W</a:t>
            </a:r>
            <a:r>
              <a:rPr lang="en-US" sz="3300" u="sng" dirty="0" smtClean="0"/>
              <a:t>arranty</a:t>
            </a:r>
            <a:r>
              <a:rPr lang="en-US" sz="3300" dirty="0" smtClean="0"/>
              <a:t> - </a:t>
            </a:r>
            <a:r>
              <a:rPr lang="en-US" sz="3300" b="1" dirty="0" smtClean="0"/>
              <a:t>defects</a:t>
            </a:r>
            <a:r>
              <a:rPr lang="en-US" sz="3300" dirty="0" smtClean="0"/>
              <a:t> caused by </a:t>
            </a:r>
            <a:r>
              <a:rPr lang="en-US" sz="3300" b="1" dirty="0" smtClean="0"/>
              <a:t>faulty installation </a:t>
            </a:r>
            <a:r>
              <a:rPr lang="en-US" sz="3300" dirty="0" smtClean="0"/>
              <a:t>of </a:t>
            </a:r>
            <a:r>
              <a:rPr lang="en-US" sz="3300" b="1" dirty="0" smtClean="0"/>
              <a:t>plumbing, electrical, heating, and cooling systems </a:t>
            </a:r>
            <a:r>
              <a:rPr lang="en-US" sz="3300" dirty="0" smtClean="0"/>
              <a:t>due to noncompliance with </a:t>
            </a:r>
            <a:r>
              <a:rPr lang="en-US" sz="3300" b="1" dirty="0" smtClean="0"/>
              <a:t>building standards</a:t>
            </a:r>
          </a:p>
          <a:p>
            <a:pPr lvl="2">
              <a:buFont typeface="Arial Narrow" panose="020B0606020202030204" pitchFamily="34" charset="0"/>
              <a:buChar char="―"/>
            </a:pPr>
            <a:r>
              <a:rPr lang="en-US" sz="3300" u="sng" dirty="0" smtClean="0"/>
              <a:t>10-Year Warranty</a:t>
            </a:r>
            <a:r>
              <a:rPr lang="en-US" sz="3300" dirty="0" smtClean="0"/>
              <a:t> - </a:t>
            </a:r>
            <a:r>
              <a:rPr lang="en-US" sz="3300" b="1" dirty="0" smtClean="0"/>
              <a:t>major construction defects </a:t>
            </a:r>
            <a:r>
              <a:rPr lang="en-US" sz="3300" dirty="0" smtClean="0"/>
              <a:t>due to noncompliance with </a:t>
            </a:r>
            <a:r>
              <a:rPr lang="en-US" sz="3300" b="1" dirty="0" smtClean="0"/>
              <a:t>building standards</a:t>
            </a:r>
          </a:p>
          <a:p>
            <a:pPr marL="914400" lvl="2" indent="0">
              <a:buNone/>
            </a:pPr>
            <a:endParaRPr lang="en-US" sz="2900" b="1" dirty="0"/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 err="1"/>
              <a:t>Minn.Stat</a:t>
            </a:r>
            <a:r>
              <a:rPr lang="en-US" sz="3600" b="1" dirty="0"/>
              <a:t>. §327A.03  </a:t>
            </a:r>
            <a:r>
              <a:rPr lang="en-US" sz="3600" b="1" dirty="0" smtClean="0"/>
              <a:t>Exclusions (selected)</a:t>
            </a:r>
          </a:p>
          <a:p>
            <a:pPr lvl="2">
              <a:buFont typeface="Arial Narrow" panose="020B0606020202030204" pitchFamily="34" charset="0"/>
              <a:buChar char="―"/>
            </a:pPr>
            <a:r>
              <a:rPr lang="en-US" sz="3300" dirty="0"/>
              <a:t>The liability of the vendor … does not extend to the following</a:t>
            </a:r>
            <a:r>
              <a:rPr lang="en-US" sz="3300" dirty="0" smtClean="0"/>
              <a:t>:</a:t>
            </a:r>
          </a:p>
          <a:p>
            <a:pPr marL="1371600" lvl="3" indent="0">
              <a:buNone/>
            </a:pPr>
            <a:r>
              <a:rPr lang="en-US" sz="3300" dirty="0" smtClean="0"/>
              <a:t>(e) loss </a:t>
            </a:r>
            <a:r>
              <a:rPr lang="en-US" sz="3300" dirty="0"/>
              <a:t>or damage from normal </a:t>
            </a:r>
            <a:r>
              <a:rPr lang="en-US" sz="3300" b="1" dirty="0"/>
              <a:t>shrinkage</a:t>
            </a:r>
            <a:r>
              <a:rPr lang="en-US" sz="3300" dirty="0"/>
              <a:t> caused by drying of the dwelling….within tolerances of building standards</a:t>
            </a:r>
            <a:r>
              <a:rPr lang="en-US" sz="3300" dirty="0" smtClean="0"/>
              <a:t>;</a:t>
            </a:r>
          </a:p>
          <a:p>
            <a:pPr marL="1371600" lvl="3" indent="0">
              <a:buNone/>
            </a:pPr>
            <a:r>
              <a:rPr lang="en-US" sz="3300" dirty="0" smtClean="0"/>
              <a:t>(j) loss </a:t>
            </a:r>
            <a:r>
              <a:rPr lang="en-US" sz="3300" dirty="0"/>
              <a:t>or damage from </a:t>
            </a:r>
            <a:r>
              <a:rPr lang="en-US" sz="3300" b="1" dirty="0"/>
              <a:t>failure to maintain </a:t>
            </a:r>
            <a:r>
              <a:rPr lang="en-US" sz="3300" dirty="0"/>
              <a:t>the dwelling … in good repair; </a:t>
            </a:r>
            <a:r>
              <a:rPr lang="en-US" sz="3300" dirty="0" smtClean="0"/>
              <a:t>or</a:t>
            </a:r>
          </a:p>
          <a:p>
            <a:pPr marL="1371600" lvl="3" indent="0">
              <a:buNone/>
            </a:pPr>
            <a:r>
              <a:rPr lang="en-US" sz="3300" dirty="0" smtClean="0"/>
              <a:t>(k) loss </a:t>
            </a:r>
            <a:r>
              <a:rPr lang="en-US" sz="3300" dirty="0"/>
              <a:t>or damage which the </a:t>
            </a:r>
            <a:r>
              <a:rPr lang="en-US" sz="3300" b="1" dirty="0"/>
              <a:t>vendee or the owner</a:t>
            </a:r>
            <a:r>
              <a:rPr lang="en-US" sz="3300" dirty="0"/>
              <a:t>, whenever feasible, has </a:t>
            </a:r>
            <a:r>
              <a:rPr lang="en-US" sz="3300" b="1" dirty="0"/>
              <a:t>not taken timely action </a:t>
            </a:r>
            <a:r>
              <a:rPr lang="en-US" sz="3300" dirty="0"/>
              <a:t>to minimize.</a:t>
            </a:r>
          </a:p>
          <a:p>
            <a:pPr marL="0" indent="0">
              <a:buNone/>
            </a:pPr>
            <a:r>
              <a:rPr lang="en-US" sz="2100" dirty="0"/>
              <a:t> 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lvl="2"/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FF858-5889-40C6-871F-5C4E5A707E0A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 descr="C:\Users\lansea.LJSLAW\AppData\Local\Microsoft\Windows\Temporary Internet Files\Content.Outlook\8MGHHFEY\LJSP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6850" y="6187437"/>
            <a:ext cx="2552700" cy="62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340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01000" cy="11430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2900" b="1" dirty="0" smtClean="0">
                <a:solidFill>
                  <a:schemeClr val="tx1"/>
                </a:solidFill>
                <a:latin typeface="+mn-lt"/>
              </a:rPr>
              <a:t>Construction Defect Claims  </a:t>
            </a:r>
            <a:r>
              <a:rPr lang="en-US" sz="3200" u="sng" dirty="0" smtClean="0"/>
              <a:t/>
            </a:r>
            <a:br>
              <a:rPr lang="en-US" sz="3200" u="sng" dirty="0" smtClean="0"/>
            </a:br>
            <a:endParaRPr lang="en-US" sz="32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8001000" cy="452596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/>
              <a:t>Statutory Liability: § 327A </a:t>
            </a:r>
            <a:r>
              <a:rPr lang="en-US" b="1" dirty="0"/>
              <a:t>H</a:t>
            </a:r>
            <a:r>
              <a:rPr lang="en-US" b="1" dirty="0" smtClean="0"/>
              <a:t>ome </a:t>
            </a:r>
            <a:r>
              <a:rPr lang="en-US" b="1" dirty="0"/>
              <a:t>I</a:t>
            </a:r>
            <a:r>
              <a:rPr lang="en-US" b="1" dirty="0" smtClean="0"/>
              <a:t>mprovement Warrantie</a:t>
            </a:r>
            <a:r>
              <a:rPr lang="en-US" sz="2200" b="1" dirty="0" smtClean="0"/>
              <a:t>s</a:t>
            </a:r>
            <a:endParaRPr lang="en-US" dirty="0" smtClean="0"/>
          </a:p>
          <a:p>
            <a:pPr lvl="1">
              <a:buFont typeface="Arial Narrow" panose="020B0606020202030204" pitchFamily="34" charset="0"/>
              <a:buChar char="―"/>
            </a:pPr>
            <a:r>
              <a:rPr lang="en-US" u="sng" dirty="0" smtClean="0"/>
              <a:t>1-Year Warranty</a:t>
            </a:r>
            <a:r>
              <a:rPr lang="en-US" dirty="0" smtClean="0"/>
              <a:t> - </a:t>
            </a:r>
            <a:r>
              <a:rPr lang="en-US" b="1" dirty="0" smtClean="0"/>
              <a:t>defects</a:t>
            </a:r>
            <a:r>
              <a:rPr lang="en-US" dirty="0" smtClean="0"/>
              <a:t> caused by </a:t>
            </a:r>
            <a:r>
              <a:rPr lang="en-US" b="1" dirty="0" smtClean="0"/>
              <a:t>faulty workmanship </a:t>
            </a:r>
            <a:r>
              <a:rPr lang="en-US" dirty="0" smtClean="0"/>
              <a:t>or </a:t>
            </a:r>
            <a:r>
              <a:rPr lang="en-US" b="1" dirty="0" smtClean="0"/>
              <a:t>defective materials</a:t>
            </a:r>
            <a:r>
              <a:rPr lang="en-US" dirty="0" smtClean="0"/>
              <a:t> due to noncompliance with </a:t>
            </a:r>
            <a:r>
              <a:rPr lang="en-US" b="1" dirty="0" smtClean="0"/>
              <a:t>building standards</a:t>
            </a:r>
          </a:p>
          <a:p>
            <a:pPr lvl="1">
              <a:buFont typeface="Arial Narrow" panose="020B0606020202030204" pitchFamily="34" charset="0"/>
              <a:buChar char="―"/>
            </a:pPr>
            <a:r>
              <a:rPr lang="en-US" u="sng" dirty="0" smtClean="0"/>
              <a:t>2-Year </a:t>
            </a:r>
            <a:r>
              <a:rPr lang="en-US" u="sng" dirty="0"/>
              <a:t>W</a:t>
            </a:r>
            <a:r>
              <a:rPr lang="en-US" u="sng" dirty="0" smtClean="0"/>
              <a:t>arranty</a:t>
            </a:r>
            <a:r>
              <a:rPr lang="en-US" dirty="0" smtClean="0"/>
              <a:t> - </a:t>
            </a:r>
            <a:r>
              <a:rPr lang="en-US" b="1" dirty="0" smtClean="0"/>
              <a:t>defects</a:t>
            </a:r>
            <a:r>
              <a:rPr lang="en-US" dirty="0" smtClean="0"/>
              <a:t> caused by </a:t>
            </a:r>
            <a:r>
              <a:rPr lang="en-US" b="1" dirty="0" smtClean="0"/>
              <a:t>faulty installation </a:t>
            </a:r>
            <a:r>
              <a:rPr lang="en-US" dirty="0" smtClean="0"/>
              <a:t>of </a:t>
            </a:r>
            <a:r>
              <a:rPr lang="en-US" b="1" dirty="0" smtClean="0"/>
              <a:t>plumbing, electrical, heating, and cooling systems </a:t>
            </a:r>
            <a:r>
              <a:rPr lang="en-US" dirty="0" smtClean="0"/>
              <a:t>due to noncompliance with </a:t>
            </a:r>
            <a:r>
              <a:rPr lang="en-US" b="1" dirty="0" smtClean="0"/>
              <a:t>building standards</a:t>
            </a:r>
          </a:p>
          <a:p>
            <a:pPr lvl="1">
              <a:buFont typeface="Arial Narrow" panose="020B0606020202030204" pitchFamily="34" charset="0"/>
              <a:buChar char="―"/>
            </a:pPr>
            <a:r>
              <a:rPr lang="en-US" u="sng" dirty="0" smtClean="0"/>
              <a:t>10-Year </a:t>
            </a:r>
            <a:r>
              <a:rPr lang="en-US" u="sng" dirty="0"/>
              <a:t>W</a:t>
            </a:r>
            <a:r>
              <a:rPr lang="en-US" u="sng" dirty="0" smtClean="0"/>
              <a:t>arranty</a:t>
            </a:r>
            <a:r>
              <a:rPr lang="en-US" dirty="0" smtClean="0"/>
              <a:t> - </a:t>
            </a:r>
            <a:r>
              <a:rPr lang="en-US" b="1" dirty="0" smtClean="0"/>
              <a:t>major construction defects </a:t>
            </a:r>
            <a:r>
              <a:rPr lang="en-US" dirty="0" smtClean="0"/>
              <a:t>due to noncompliance with </a:t>
            </a:r>
            <a:r>
              <a:rPr lang="en-US" b="1" dirty="0" smtClean="0"/>
              <a:t>building standards</a:t>
            </a:r>
          </a:p>
          <a:p>
            <a:pPr lvl="1">
              <a:buFont typeface="Arial Narrow" panose="020B0606020202030204" pitchFamily="34" charset="0"/>
              <a:buChar char="―"/>
            </a:pPr>
            <a:r>
              <a:rPr lang="en-US" u="sng" dirty="0" smtClean="0"/>
              <a:t>1-Year </a:t>
            </a:r>
            <a:r>
              <a:rPr lang="en-US" u="sng" dirty="0"/>
              <a:t>W</a:t>
            </a:r>
            <a:r>
              <a:rPr lang="en-US" u="sng" dirty="0" smtClean="0"/>
              <a:t>arranty</a:t>
            </a:r>
            <a:r>
              <a:rPr lang="en-US" dirty="0" smtClean="0"/>
              <a:t> - </a:t>
            </a:r>
            <a:r>
              <a:rPr lang="en-US" b="1" dirty="0" smtClean="0"/>
              <a:t>defects</a:t>
            </a:r>
            <a:r>
              <a:rPr lang="en-US" dirty="0" smtClean="0"/>
              <a:t> caused by </a:t>
            </a:r>
            <a:r>
              <a:rPr lang="en-US" b="1" dirty="0" smtClean="0"/>
              <a:t>faulty workmanship</a:t>
            </a:r>
            <a:r>
              <a:rPr lang="en-US" dirty="0" smtClean="0"/>
              <a:t> or </a:t>
            </a:r>
            <a:r>
              <a:rPr lang="en-US" b="1" dirty="0" smtClean="0"/>
              <a:t>defective materials </a:t>
            </a:r>
            <a:r>
              <a:rPr lang="en-US" dirty="0" smtClean="0"/>
              <a:t>due to noncompliance with </a:t>
            </a:r>
            <a:r>
              <a:rPr lang="en-US" b="1" dirty="0" smtClean="0"/>
              <a:t>building standards </a:t>
            </a:r>
            <a:r>
              <a:rPr lang="en-US" dirty="0" smtClean="0"/>
              <a:t>(for home improvements not involving </a:t>
            </a:r>
            <a:r>
              <a:rPr lang="en-US" b="1" dirty="0" smtClean="0"/>
              <a:t>major structural changes or additions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FF858-5889-40C6-871F-5C4E5A707E0A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Picture 7" descr="C:\Users\lansea.LJSLAW\AppData\Local\Microsoft\Windows\Temporary Internet Files\Content.Outlook\8MGHHFEY\LJSP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6850" y="6187437"/>
            <a:ext cx="2552700" cy="62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0010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Construction Defect Claims</a:t>
            </a:r>
            <a:r>
              <a:rPr lang="en-US" u="sng" dirty="0" smtClean="0"/>
              <a:t/>
            </a:r>
            <a:br>
              <a:rPr lang="en-US" u="sng" dirty="0" smtClean="0"/>
            </a:b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93836"/>
            <a:ext cx="8001000" cy="490696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b="1" dirty="0" smtClean="0"/>
              <a:t>Statutory liability: Minnesota </a:t>
            </a:r>
            <a:r>
              <a:rPr lang="en-US" b="1" dirty="0"/>
              <a:t>Common Interest Ownership </a:t>
            </a:r>
            <a:r>
              <a:rPr lang="en-US" b="1" dirty="0" smtClean="0"/>
              <a:t>Act </a:t>
            </a:r>
            <a:r>
              <a:rPr lang="en-US" dirty="0" smtClean="0"/>
              <a:t>(</a:t>
            </a:r>
            <a:r>
              <a:rPr lang="en-US" b="1" dirty="0" err="1" smtClean="0"/>
              <a:t>MCIOA</a:t>
            </a:r>
            <a:r>
              <a:rPr lang="en-US" b="1" dirty="0" smtClean="0"/>
              <a:t>)</a:t>
            </a:r>
            <a:endParaRPr lang="en-US" dirty="0" smtClean="0"/>
          </a:p>
          <a:p>
            <a:pPr lvl="1">
              <a:buFont typeface="Arial Narrow" panose="020B0606020202030204" pitchFamily="34" charset="0"/>
              <a:buChar char="―"/>
            </a:pPr>
            <a:r>
              <a:rPr lang="en-US" dirty="0" smtClean="0"/>
              <a:t>§ 515B.4-112 Express Warranties</a:t>
            </a:r>
          </a:p>
          <a:p>
            <a:pPr lvl="2">
              <a:buFont typeface="Arial Narrow" panose="020B0606020202030204" pitchFamily="34" charset="0"/>
              <a:buChar char="»"/>
            </a:pPr>
            <a:r>
              <a:rPr lang="en-US" sz="2000" b="1" dirty="0" smtClean="0"/>
              <a:t>Affirmations of fact </a:t>
            </a:r>
            <a:r>
              <a:rPr lang="en-US" sz="2000" dirty="0" smtClean="0"/>
              <a:t>or </a:t>
            </a:r>
            <a:r>
              <a:rPr lang="en-US" sz="2000" b="1" dirty="0" smtClean="0"/>
              <a:t>promises</a:t>
            </a:r>
            <a:endParaRPr lang="en-US" sz="2000" dirty="0" smtClean="0"/>
          </a:p>
          <a:p>
            <a:pPr lvl="2">
              <a:buFont typeface="Arial Narrow" panose="020B0606020202030204" pitchFamily="34" charset="0"/>
              <a:buChar char="»"/>
            </a:pPr>
            <a:r>
              <a:rPr lang="en-US" sz="2000" dirty="0" smtClean="0"/>
              <a:t>Models and descriptions of </a:t>
            </a:r>
            <a:r>
              <a:rPr lang="en-US" sz="2000" b="1" dirty="0" smtClean="0"/>
              <a:t>physical characteristics</a:t>
            </a:r>
            <a:endParaRPr lang="en-US" sz="2000" dirty="0" smtClean="0"/>
          </a:p>
          <a:p>
            <a:pPr lvl="2">
              <a:buFont typeface="Arial Narrow" panose="020B0606020202030204" pitchFamily="34" charset="0"/>
              <a:buChar char="»"/>
            </a:pPr>
            <a:r>
              <a:rPr lang="en-US" sz="2000" dirty="0" smtClean="0"/>
              <a:t>Descriptions of </a:t>
            </a:r>
            <a:r>
              <a:rPr lang="en-US" sz="2000" b="1" dirty="0" smtClean="0"/>
              <a:t>quantity or extent of real estate</a:t>
            </a:r>
            <a:endParaRPr lang="en-US" sz="2000" dirty="0" smtClean="0"/>
          </a:p>
          <a:p>
            <a:pPr lvl="2">
              <a:buFont typeface="Arial Narrow" panose="020B0606020202030204" pitchFamily="34" charset="0"/>
              <a:buChar char="»"/>
            </a:pPr>
            <a:r>
              <a:rPr lang="en-US" sz="2000" dirty="0" smtClean="0"/>
              <a:t>Representations in </a:t>
            </a:r>
            <a:r>
              <a:rPr lang="en-US" sz="2000" b="1" dirty="0" smtClean="0"/>
              <a:t>plats or surveys</a:t>
            </a: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FF858-5889-40C6-871F-5C4E5A707E0A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 descr="C:\Users\lansea.LJSLAW\AppData\Local\Microsoft\Windows\Temporary Internet Files\Content.Outlook\8MGHHFEY\LJSP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6850" y="6187437"/>
            <a:ext cx="2552700" cy="62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0010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Construction Defect Claims</a:t>
            </a:r>
            <a:r>
              <a:rPr lang="en-US" u="sng" dirty="0" smtClean="0"/>
              <a:t/>
            </a:r>
            <a:br>
              <a:rPr lang="en-US" u="sng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93836"/>
            <a:ext cx="8001000" cy="490696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b="1" dirty="0" smtClean="0"/>
              <a:t>Statutory liability: </a:t>
            </a:r>
            <a:r>
              <a:rPr lang="en-US" b="1" dirty="0" err="1" smtClean="0"/>
              <a:t>MCIOA</a:t>
            </a:r>
            <a:endParaRPr lang="en-US" b="1" dirty="0" smtClean="0"/>
          </a:p>
          <a:p>
            <a:pPr lvl="1">
              <a:buFont typeface="Arial Narrow" panose="020B0606020202030204" pitchFamily="34" charset="0"/>
              <a:buChar char="―"/>
            </a:pPr>
            <a:r>
              <a:rPr lang="en-US" dirty="0" smtClean="0"/>
              <a:t>§ 515B.4-113 Implied Warranties</a:t>
            </a:r>
          </a:p>
          <a:p>
            <a:pPr lvl="2">
              <a:buFont typeface="Arial Narrow" panose="020B0606020202030204" pitchFamily="34" charset="0"/>
              <a:buChar char="»"/>
            </a:pPr>
            <a:r>
              <a:rPr lang="en-US" sz="2000" dirty="0" smtClean="0"/>
              <a:t>Property suitable for </a:t>
            </a:r>
            <a:r>
              <a:rPr lang="en-US" sz="2000" b="1" dirty="0" smtClean="0"/>
              <a:t>ordinary uses</a:t>
            </a:r>
            <a:endParaRPr lang="en-US" sz="2000" dirty="0" smtClean="0"/>
          </a:p>
          <a:p>
            <a:pPr lvl="2">
              <a:buFont typeface="Arial Narrow" panose="020B0606020202030204" pitchFamily="34" charset="0"/>
              <a:buChar char="»"/>
            </a:pPr>
            <a:r>
              <a:rPr lang="en-US" sz="2000" dirty="0" smtClean="0"/>
              <a:t>Improvements free from </a:t>
            </a:r>
            <a:r>
              <a:rPr lang="en-US" sz="2000" b="1" dirty="0" smtClean="0"/>
              <a:t>defective materials </a:t>
            </a:r>
            <a:r>
              <a:rPr lang="en-US" sz="2000" dirty="0" smtClean="0"/>
              <a:t>and constructed in accordance with </a:t>
            </a:r>
            <a:r>
              <a:rPr lang="en-US" sz="2000" b="1" dirty="0" smtClean="0"/>
              <a:t>applicable law</a:t>
            </a:r>
            <a:r>
              <a:rPr lang="en-US" sz="2000" dirty="0" smtClean="0"/>
              <a:t>, including </a:t>
            </a:r>
            <a:r>
              <a:rPr lang="en-US" sz="2000" b="1" dirty="0" smtClean="0"/>
              <a:t>sound engineering and construction standards</a:t>
            </a:r>
            <a:r>
              <a:rPr lang="en-US" sz="2000" dirty="0" smtClean="0"/>
              <a:t> and in a </a:t>
            </a:r>
            <a:r>
              <a:rPr lang="en-US" sz="2000" b="1" dirty="0" smtClean="0"/>
              <a:t>workmanlike manner</a:t>
            </a:r>
            <a:endParaRPr lang="en-US" sz="2000" dirty="0" smtClean="0"/>
          </a:p>
          <a:p>
            <a:pPr lvl="2">
              <a:buFont typeface="Arial Narrow" panose="020B0606020202030204" pitchFamily="34" charset="0"/>
              <a:buChar char="»"/>
            </a:pPr>
            <a:r>
              <a:rPr lang="en-US" sz="2000" dirty="0" smtClean="0"/>
              <a:t>Residential use will not violate </a:t>
            </a:r>
            <a:r>
              <a:rPr lang="en-US" sz="2000" b="1" dirty="0" smtClean="0"/>
              <a:t>applicable law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FF858-5889-40C6-871F-5C4E5A707E0A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 descr="C:\Users\lansea.LJSLAW\AppData\Local\Microsoft\Windows\Temporary Internet Files\Content.Outlook\8MGHHFEY\LJSP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6850" y="6187437"/>
            <a:ext cx="2552700" cy="62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0010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Construction Defect Claims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93836"/>
            <a:ext cx="8001000" cy="490696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b="1" dirty="0" smtClean="0"/>
              <a:t>Breach of Contract</a:t>
            </a:r>
          </a:p>
          <a:p>
            <a:pPr lvl="1">
              <a:buFont typeface="Arial Narrow" panose="020B0606020202030204" pitchFamily="34" charset="0"/>
              <a:buChar char="―"/>
            </a:pPr>
            <a:r>
              <a:rPr lang="en-US" dirty="0" smtClean="0"/>
              <a:t>Compliance with </a:t>
            </a:r>
            <a:r>
              <a:rPr lang="en-US" b="1" dirty="0" smtClean="0"/>
              <a:t>plans and specifications</a:t>
            </a:r>
            <a:endParaRPr lang="en-US" dirty="0" smtClean="0"/>
          </a:p>
          <a:p>
            <a:pPr lvl="1">
              <a:buFont typeface="Arial Narrow" panose="020B0606020202030204" pitchFamily="34" charset="0"/>
              <a:buChar char="―"/>
            </a:pPr>
            <a:r>
              <a:rPr lang="en-US" b="1" dirty="0" smtClean="0"/>
              <a:t>Defects </a:t>
            </a:r>
            <a:r>
              <a:rPr lang="en-US" dirty="0" smtClean="0"/>
              <a:t>in materials or workmanship</a:t>
            </a:r>
          </a:p>
          <a:p>
            <a:pPr lvl="1">
              <a:buFont typeface="Arial Narrow" panose="020B0606020202030204" pitchFamily="34" charset="0"/>
              <a:buChar char="―"/>
            </a:pPr>
            <a:r>
              <a:rPr lang="en-US" b="1" dirty="0" smtClean="0"/>
              <a:t>Insurance procurement </a:t>
            </a:r>
            <a:r>
              <a:rPr lang="en-US" dirty="0" smtClean="0"/>
              <a:t>and </a:t>
            </a:r>
            <a:r>
              <a:rPr lang="en-US" b="1" dirty="0" smtClean="0"/>
              <a:t>indemnity obligations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FF858-5889-40C6-871F-5C4E5A707E0A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6" descr="C:\Users\lansea.LJSLAW\AppData\Local\Microsoft\Windows\Temporary Internet Files\Content.Outlook\8MGHHFEY\LJSP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6850" y="6187437"/>
            <a:ext cx="2552700" cy="62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0010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Construction Defect Claims</a:t>
            </a:r>
            <a:r>
              <a:rPr lang="en-US" u="sng" dirty="0" smtClean="0"/>
              <a:t/>
            </a:r>
            <a:br>
              <a:rPr lang="en-US" u="sng" dirty="0" smtClean="0"/>
            </a:b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93836"/>
            <a:ext cx="8001000" cy="498316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/>
              <a:t>Common law obligations</a:t>
            </a:r>
          </a:p>
          <a:p>
            <a:pPr lvl="1">
              <a:buFont typeface="Arial Narrow" panose="020B0606020202030204" pitchFamily="34" charset="0"/>
              <a:buChar char="―"/>
            </a:pPr>
            <a:r>
              <a:rPr lang="en-US" sz="1700" dirty="0" smtClean="0"/>
              <a:t>Duty to use </a:t>
            </a:r>
            <a:r>
              <a:rPr lang="en-US" sz="1700" b="1" dirty="0" smtClean="0"/>
              <a:t>reasonable care</a:t>
            </a:r>
          </a:p>
          <a:p>
            <a:pPr lvl="1">
              <a:buFont typeface="Arial Narrow" panose="020B0606020202030204" pitchFamily="34" charset="0"/>
              <a:buChar char="―"/>
            </a:pPr>
            <a:r>
              <a:rPr lang="en-US" sz="1700" dirty="0" smtClean="0"/>
              <a:t>Implied covenant of </a:t>
            </a:r>
            <a:r>
              <a:rPr lang="en-US" sz="1700" b="1" dirty="0" smtClean="0"/>
              <a:t>good faith and fair dealing</a:t>
            </a:r>
            <a:endParaRPr lang="en-US" sz="1700" dirty="0" smtClean="0"/>
          </a:p>
          <a:p>
            <a:pPr lvl="1">
              <a:buFont typeface="Arial Narrow" panose="020B0606020202030204" pitchFamily="34" charset="0"/>
              <a:buChar char="―"/>
            </a:pPr>
            <a:r>
              <a:rPr lang="en-US" sz="1700" dirty="0" smtClean="0"/>
              <a:t>Promissory estoppel</a:t>
            </a:r>
          </a:p>
          <a:p>
            <a:pPr lvl="1">
              <a:buFont typeface="Arial Narrow" panose="020B0606020202030204" pitchFamily="34" charset="0"/>
              <a:buChar char="―"/>
            </a:pPr>
            <a:r>
              <a:rPr lang="en-US" sz="1700" dirty="0" err="1" smtClean="0"/>
              <a:t>Respondeat</a:t>
            </a:r>
            <a:r>
              <a:rPr lang="en-US" sz="1700" dirty="0" smtClean="0"/>
              <a:t> Superior</a:t>
            </a:r>
          </a:p>
          <a:p>
            <a:pPr lvl="1">
              <a:buFont typeface="Arial Narrow" panose="020B0606020202030204" pitchFamily="34" charset="0"/>
              <a:buChar char="―"/>
            </a:pPr>
            <a:r>
              <a:rPr lang="en-US" sz="1700" b="1" dirty="0" smtClean="0"/>
              <a:t>Owner/Developer</a:t>
            </a:r>
            <a:r>
              <a:rPr lang="en-US" sz="1700" dirty="0" smtClean="0"/>
              <a:t> implied obligations</a:t>
            </a:r>
          </a:p>
          <a:p>
            <a:pPr lvl="2">
              <a:buFont typeface="Arial Narrow" panose="020B0606020202030204" pitchFamily="34" charset="0"/>
              <a:buChar char="»"/>
            </a:pPr>
            <a:r>
              <a:rPr lang="en-US" sz="1700" dirty="0"/>
              <a:t>D</a:t>
            </a:r>
            <a:r>
              <a:rPr lang="en-US" sz="1700" dirty="0" smtClean="0"/>
              <a:t>isclose </a:t>
            </a:r>
            <a:r>
              <a:rPr lang="en-US" sz="1700" b="1" dirty="0" smtClean="0"/>
              <a:t>material information</a:t>
            </a:r>
          </a:p>
          <a:p>
            <a:pPr lvl="2">
              <a:buFont typeface="Arial Narrow" panose="020B0606020202030204" pitchFamily="34" charset="0"/>
              <a:buChar char="»"/>
            </a:pPr>
            <a:r>
              <a:rPr lang="en-US" sz="1700" dirty="0"/>
              <a:t>P</a:t>
            </a:r>
            <a:r>
              <a:rPr lang="en-US" sz="1700" dirty="0" smtClean="0"/>
              <a:t>rovide </a:t>
            </a:r>
            <a:r>
              <a:rPr lang="en-US" sz="1700" b="1" dirty="0" smtClean="0"/>
              <a:t>accurate plans &amp; specifications </a:t>
            </a:r>
            <a:r>
              <a:rPr lang="en-US" sz="1700" dirty="0" smtClean="0"/>
              <a:t>(</a:t>
            </a:r>
            <a:r>
              <a:rPr lang="en-US" sz="1700" i="1" dirty="0" err="1" smtClean="0"/>
              <a:t>Spearin</a:t>
            </a:r>
            <a:r>
              <a:rPr lang="en-US" sz="1700" dirty="0" smtClean="0"/>
              <a:t> Doctrine)</a:t>
            </a:r>
          </a:p>
          <a:p>
            <a:pPr lvl="2">
              <a:buFont typeface="Arial Narrow" panose="020B0606020202030204" pitchFamily="34" charset="0"/>
              <a:buChar char="»"/>
            </a:pPr>
            <a:r>
              <a:rPr lang="en-US" sz="1700" dirty="0"/>
              <a:t>O</a:t>
            </a:r>
            <a:r>
              <a:rPr lang="en-US" sz="1700" dirty="0" smtClean="0"/>
              <a:t>btain permits, approvals, and easements</a:t>
            </a:r>
          </a:p>
          <a:p>
            <a:pPr lvl="2">
              <a:buFont typeface="Arial Narrow" panose="020B0606020202030204" pitchFamily="34" charset="0"/>
              <a:buChar char="»"/>
            </a:pPr>
            <a:r>
              <a:rPr lang="en-US" sz="1700" b="1" dirty="0" smtClean="0"/>
              <a:t>Timely review </a:t>
            </a:r>
            <a:r>
              <a:rPr lang="en-US" sz="1700" dirty="0" smtClean="0"/>
              <a:t>submittals and requests</a:t>
            </a:r>
          </a:p>
          <a:p>
            <a:pPr lvl="1">
              <a:buFont typeface="Arial Narrow" panose="020B0606020202030204" pitchFamily="34" charset="0"/>
              <a:buChar char="―"/>
            </a:pPr>
            <a:r>
              <a:rPr lang="en-US" sz="1700" b="1" dirty="0" smtClean="0"/>
              <a:t>General Contractor’s </a:t>
            </a:r>
            <a:r>
              <a:rPr lang="en-US" sz="1700" dirty="0" smtClean="0"/>
              <a:t>implied obligations</a:t>
            </a:r>
          </a:p>
          <a:p>
            <a:pPr lvl="2">
              <a:buFont typeface="Arial Narrow" panose="020B0606020202030204" pitchFamily="34" charset="0"/>
              <a:buChar char="»"/>
            </a:pPr>
            <a:r>
              <a:rPr lang="en-US" sz="1700" dirty="0" smtClean="0"/>
              <a:t>Build per </a:t>
            </a:r>
            <a:r>
              <a:rPr lang="en-US" sz="1700" b="1" dirty="0" smtClean="0"/>
              <a:t>plans, specifications and codes</a:t>
            </a:r>
          </a:p>
          <a:p>
            <a:pPr lvl="2">
              <a:buFont typeface="Arial Narrow" panose="020B0606020202030204" pitchFamily="34" charset="0"/>
              <a:buChar char="»"/>
            </a:pPr>
            <a:r>
              <a:rPr lang="en-US" sz="1700" b="1" dirty="0" smtClean="0"/>
              <a:t>Workmanlike</a:t>
            </a:r>
            <a:r>
              <a:rPr lang="en-US" sz="1700" dirty="0" smtClean="0"/>
              <a:t> construction: of </a:t>
            </a:r>
            <a:r>
              <a:rPr lang="en-US" sz="1700" b="1" dirty="0" smtClean="0"/>
              <a:t>good quality, free of defects, conformed to contract documents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FF858-5889-40C6-871F-5C4E5A707E0A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 descr="C:\Users\lansea.LJSLAW\AppData\Local\Microsoft\Windows\Temporary Internet Files\Content.Outlook\8MGHHFEY\LJSP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6850" y="6187437"/>
            <a:ext cx="2552700" cy="62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&amp;#x0D;&amp;#x0A;Experts in Cases Involving Built Facilities&amp;quot;&quot;/&gt;&lt;property id=&quot;20307&quot; value=&quot;258&quot;/&gt;&lt;/object&gt;&lt;object type=&quot;3&quot; unique_id=&quot;10005&quot;&gt;&lt;property id=&quot;20148&quot; value=&quot;5&quot;/&gt;&lt;property id=&quot;20300&quot; value=&quot;Slide 2 - &amp;quot;So You Need An Expert…&amp;quot;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61&quot;/&gt;&lt;/object&gt;&lt;object type=&quot;3&quot; unique_id=&quot;10007&quot;&gt;&lt;property id=&quot;20148&quot; value=&quot;5&quot;/&gt;&lt;property id=&quot;20300&quot; value=&quot;Slide 4 - &amp;quot;Construction Defect Claims&amp;quot;&quot;/&gt;&lt;property id=&quot;20307&quot; value=&quot;318&quot;/&gt;&lt;/object&gt;&lt;object type=&quot;3&quot; unique_id=&quot;10008&quot;&gt;&lt;property id=&quot;20148&quot; value=&quot;5&quot;/&gt;&lt;property id=&quot;20300&quot; value=&quot;Slide 5 - &amp;quot;Construction Defect Claims  &amp;#x0D;&amp;#x0A;&amp;quot;&quot;/&gt;&lt;property id=&quot;20307&quot; value=&quot;333&quot;/&gt;&lt;/object&gt;&lt;object type=&quot;3&quot; unique_id=&quot;10009&quot;&gt;&lt;property id=&quot;20148&quot; value=&quot;5&quot;/&gt;&lt;property id=&quot;20300&quot; value=&quot;Slide 6 - &amp;quot;Construction Defect Claims&amp;#x0D;&amp;#x0A;&amp;quot;&quot;/&gt;&lt;property id=&quot;20307&quot; value=&quot;334&quot;/&gt;&lt;/object&gt;&lt;object type=&quot;3&quot; unique_id=&quot;10010&quot;&gt;&lt;property id=&quot;20148&quot; value=&quot;5&quot;/&gt;&lt;property id=&quot;20300&quot; value=&quot;Slide 7 - &amp;quot;Construction Defect Claims&amp;#x0D;&amp;#x0A;&amp;quot;&quot;/&gt;&lt;property id=&quot;20307&quot; value=&quot;335&quot;/&gt;&lt;/object&gt;&lt;object type=&quot;3&quot; unique_id=&quot;10011&quot;&gt;&lt;property id=&quot;20148&quot; value=&quot;5&quot;/&gt;&lt;property id=&quot;20300&quot; value=&quot;Slide 8 - &amp;quot;Construction Defect Claims&amp;#x0D;&amp;#x0A;&amp;quot;&quot;/&gt;&lt;property id=&quot;20307&quot; value=&quot;332&quot;/&gt;&lt;/object&gt;&lt;object type=&quot;3&quot; unique_id=&quot;10012&quot;&gt;&lt;property id=&quot;20148&quot; value=&quot;5&quot;/&gt;&lt;property id=&quot;20300&quot; value=&quot;Slide 9 - &amp;quot;Construction Defect Claims&amp;#x0D;&amp;#x0A;&amp;quot;&quot;/&gt;&lt;property id=&quot;20307&quot; value=&quot;336&quot;/&gt;&lt;/object&gt;&lt;object type=&quot;3&quot; unique_id=&quot;10013&quot;&gt;&lt;property id=&quot;20148&quot; value=&quot;5&quot;/&gt;&lt;property id=&quot;20300&quot; value=&quot;Slide 10 - &amp;quot;Premises Liability Claims&amp;quot;&quot;/&gt;&lt;property id=&quot;20307&quot; value=&quot;304&quot;/&gt;&lt;/object&gt;&lt;object type=&quot;3&quot; unique_id=&quot;10014&quot;&gt;&lt;property id=&quot;20148&quot; value=&quot;5&quot;/&gt;&lt;property id=&quot;20300&quot; value=&quot;Slide 11 - &amp;quot;Whom are You Representing?&amp;quot;&quot;/&gt;&lt;property id=&quot;20307&quot; value=&quot;319&quot;/&gt;&lt;/object&gt;&lt;object type=&quot;3&quot; unique_id=&quot;10015&quot;&gt;&lt;property id=&quot;20148&quot; value=&quot;5&quot;/&gt;&lt;property id=&quot;20300&quot; value=&quot;Slide 12 - &amp;quot;Are you asserting affirmative claims?&amp;quot;&quot;/&gt;&lt;property id=&quot;20307&quot; value=&quot;338&quot;/&gt;&lt;/object&gt;&lt;object type=&quot;3&quot; unique_id=&quot;10016&quot;&gt;&lt;property id=&quot;20148&quot; value=&quot;5&quot;/&gt;&lt;property id=&quot;20300&quot; value=&quot;Slide 13 - &amp;quot;Expert’s Ability to Opine on a Standard of Care&amp;#x0D;&amp;#x0A;&amp;quot;&quot;/&gt;&lt;property id=&quot;20307&quot; value=&quot;321&quot;/&gt;&lt;/object&gt;&lt;object type=&quot;3&quot; unique_id=&quot;10017&quot;&gt;&lt;property id=&quot;20148&quot; value=&quot;5&quot;/&gt;&lt;property id=&quot;20300&quot; value=&quot;Slide 14&quot;/&gt;&lt;property id=&quot;20307&quot; value=&quot;359&quot;/&gt;&lt;/object&gt;&lt;object type=&quot;3&quot; unique_id=&quot;10018&quot;&gt;&lt;property id=&quot;20148&quot; value=&quot;5&quot;/&gt;&lt;property id=&quot;20300&quot; value=&quot;Slide 15 - &amp;quot;Expert’s Ability to Opine on a Standard of Care&amp;#x0D;&amp;#x0A;&amp;quot;&quot;/&gt;&lt;property id=&quot;20307&quot; value=&quot;358&quot;/&gt;&lt;/object&gt;&lt;object type=&quot;3&quot; unique_id=&quot;10019&quot;&gt;&lt;property id=&quot;20148&quot; value=&quot;5&quot;/&gt;&lt;property id=&quot;20300&quot; value=&quot;Slide 16 - &amp;quot;Expert’s Ability to Opine on a Standard of Care&amp;quot;&quot;/&gt;&lt;property id=&quot;20307&quot; value=&quot;320&quot;/&gt;&lt;/object&gt;&lt;object type=&quot;3&quot; unique_id=&quot;10020&quot;&gt;&lt;property id=&quot;20148&quot; value=&quot;5&quot;/&gt;&lt;property id=&quot;20300&quot; value=&quot;Slide 17 - &amp;quot;Expert’s Ability to Opine on a Standard of Care&amp;#x0D;&amp;#x0A;&amp;quot;&quot;/&gt;&lt;property id=&quot;20307&quot; value=&quot;349&quot;/&gt;&lt;/object&gt;&lt;object type=&quot;3&quot; unique_id=&quot;10021&quot;&gt;&lt;property id=&quot;20148&quot; value=&quot;5&quot;/&gt;&lt;property id=&quot;20300&quot; value=&quot;Slide 18 - &amp;quot;Expert’s Ability to Opine on a Standard of Care&amp;#x0D;&amp;#x0A;&amp;quot;&quot;/&gt;&lt;property id=&quot;20307&quot; value=&quot;340&quot;/&gt;&lt;/object&gt;&lt;object type=&quot;3&quot; unique_id=&quot;10022&quot;&gt;&lt;property id=&quot;20148&quot; value=&quot;5&quot;/&gt;&lt;property id=&quot;20300&quot; value=&quot;Slide 19 - &amp;quot;Expert’s Ability to Opine on a Standard of Care&amp;#x0D;&amp;#x0A;&amp;quot;&quot;/&gt;&lt;property id=&quot;20307&quot; value=&quot;345&quot;/&gt;&lt;/object&gt;&lt;object type=&quot;3&quot; unique_id=&quot;10023&quot;&gt;&lt;property id=&quot;20148&quot; value=&quot;5&quot;/&gt;&lt;property id=&quot;20300&quot; value=&quot;Slide 20 - &amp;quot;Expert’s Ability to Opine on a Standard of Care&amp;#x0D;&amp;#x0A;&amp;quot;&quot;/&gt;&lt;property id=&quot;20307&quot; value=&quot;344&quot;/&gt;&lt;/object&gt;&lt;object type=&quot;3&quot; unique_id=&quot;10024&quot;&gt;&lt;property id=&quot;20148&quot; value=&quot;5&quot;/&gt;&lt;property id=&quot;20300&quot; value=&quot;Slide 21 - &amp;quot;Expert’s Ability to Opine on a Standard of Care&amp;#x0D;&amp;#x0A;&amp;quot;&quot;/&gt;&lt;property id=&quot;20307&quot; value=&quot;341&quot;/&gt;&lt;/object&gt;&lt;object type=&quot;3&quot; unique_id=&quot;10025&quot;&gt;&lt;property id=&quot;20148&quot; value=&quot;5&quot;/&gt;&lt;property id=&quot;20300&quot; value=&quot;Slide 22 - &amp;quot;Expert’s Ability to Opine on a Standard of Care&amp;#x0D;&amp;#x0A;&amp;quot;&quot;/&gt;&lt;property id=&quot;20307&quot; value=&quot;342&quot;/&gt;&lt;/object&gt;&lt;object type=&quot;3&quot; unique_id=&quot;10026&quot;&gt;&lt;property id=&quot;20148&quot; value=&quot;5&quot;/&gt;&lt;property id=&quot;20300&quot; value=&quot;Slide 23 - &amp;quot;Investigation Background and Methodology&amp;#x0D;&amp;#x0A;&amp;quot;&quot;/&gt;&lt;property id=&quot;20307&quot; value=&quot;322&quot;/&gt;&lt;/object&gt;&lt;object type=&quot;3&quot; unique_id=&quot;10027&quot;&gt;&lt;property id=&quot;20148&quot; value=&quot;5&quot;/&gt;&lt;property id=&quot;20300&quot; value=&quot;Slide 24 - &amp;quot;Investigation Background and Methodology&amp;#x0D;&amp;#x0A;&amp;quot;&quot;/&gt;&lt;property id=&quot;20307&quot; value=&quot;350&quot;/&gt;&lt;/object&gt;&lt;object type=&quot;3&quot; unique_id=&quot;10028&quot;&gt;&lt;property id=&quot;20148&quot; value=&quot;5&quot;/&gt;&lt;property id=&quot;20300&quot; value=&quot;Slide 25 - &amp;quot;Investigation Background and Methodology (Cont.)&amp;#x0D;&amp;#x0A;&amp;quot;&quot;/&gt;&lt;property id=&quot;20307&quot; value=&quot;324&quot;/&gt;&lt;/object&gt;&lt;object type=&quot;3&quot; unique_id=&quot;10029&quot;&gt;&lt;property id=&quot;20148&quot; value=&quot;5&quot;/&gt;&lt;property id=&quot;20300&quot; value=&quot;Slide 26 - &amp;quot;Seven Steps of the Scientific Method – NFPA 921 &amp;quot;&quot;/&gt;&lt;property id=&quot;20307&quot; value=&quot;347&quot;/&gt;&lt;/object&gt;&lt;object type=&quot;3&quot; unique_id=&quot;10030&quot;&gt;&lt;property id=&quot;20148&quot; value=&quot;5&quot;/&gt;&lt;property id=&quot;20300&quot; value=&quot;Slide 27 - &amp;quot;Defense Opinions&amp;#x0D;&amp;#x0A;&amp;quot;&quot;/&gt;&lt;property id=&quot;20307&quot; value=&quot;329&quot;/&gt;&lt;/object&gt;&lt;object type=&quot;3&quot; unique_id=&quot;10031&quot;&gt;&lt;property id=&quot;20148&quot; value=&quot;5&quot;/&gt;&lt;property id=&quot;20300&quot; value=&quot;Slide 29 - &amp;quot;&amp;#x0D;&amp;#x0A;Case Study: Premise Liability Slip &amp;amp; Fall&amp;amp;#x09;&amp;quot;&quot;/&gt;&lt;property id=&quot;20307&quot; value=&quot;354&quot;/&gt;&lt;/object&gt;&lt;object type=&quot;3&quot; unique_id=&quot;10032&quot;&gt;&lt;property id=&quot;20148&quot; value=&quot;5&quot;/&gt;&lt;property id=&quot;20300&quot; value=&quot;Slide 30 - &amp;quot;Premise Liability Case Study&amp;#x0D;&amp;#x0A;&amp;quot;&quot;/&gt;&lt;property id=&quot;20307&quot; value=&quot;330&quot;/&gt;&lt;/object&gt;&lt;object type=&quot;3&quot; unique_id=&quot;10033&quot;&gt;&lt;property id=&quot;20148&quot; value=&quot;5&quot;/&gt;&lt;property id=&quot;20300&quot; value=&quot;Slide 31 - &amp;quot;Premise Liability Case Study&amp;#x0D;&amp;#x0A;&amp;quot;&quot;/&gt;&lt;property id=&quot;20307&quot; value=&quot;355&quot;/&gt;&lt;/object&gt;&lt;object type=&quot;3&quot; unique_id=&quot;10034&quot;&gt;&lt;property id=&quot;20148&quot; value=&quot;5&quot;/&gt;&lt;property id=&quot;20300&quot; value=&quot;Slide 32 - &amp;quot;Premise Liability Case Study&amp;#x0D;&amp;#x0A;&amp;quot;&quot;/&gt;&lt;property id=&quot;20307&quot; value=&quot;356&quot;/&gt;&lt;/object&gt;&lt;object type=&quot;3&quot; unique_id=&quot;10035&quot;&gt;&lt;property id=&quot;20148&quot; value=&quot;5&quot;/&gt;&lt;property id=&quot;20300&quot; value=&quot;Slide 33 - &amp;quot;What experts would be necessary to either advance and defend a claim for damages due to injuries?&amp;#x0D;&amp;#x0A; &amp;#x0D;&amp;#x0A;&amp;quot;&quot;/&gt;&lt;property id=&quot;20307&quot; value=&quot;351&quot;/&gt;&lt;/object&gt;&lt;object type=&quot;3&quot; unique_id=&quot;10036&quot;&gt;&lt;property id=&quot;20148&quot; value=&quot;5&quot;/&gt;&lt;property id=&quot;20300&quot; value=&quot;Slide 34 - &amp;quot;What experts would be necessary to either advance and defend a claim for damages due to injuries?&amp;#x0D;&amp;#x0A; &amp;#x0D;&amp;#x0A;&amp;quot;&quot;/&gt;&lt;property id=&quot;20307&quot; value=&quot;357&quot;/&gt;&lt;/object&gt;&lt;object type=&quot;3&quot; unique_id=&quot;10037&quot;&gt;&lt;property id=&quot;20148&quot; value=&quot;5&quot;/&gt;&lt;property id=&quot;20300&quot; value=&quot;Slide 35 - &amp;quot;What are the necessary documents?&amp;quot;&quot;/&gt;&lt;property id=&quot;20307&quot; value=&quot;353&quot;/&gt;&lt;/object&gt;&lt;object type=&quot;3&quot; unique_id=&quot;10038&quot;&gt;&lt;property id=&quot;20148&quot; value=&quot;5&quot;/&gt;&lt;property id=&quot;20300&quot; value=&quot;Slide 36 - &amp;quot;&amp;#x0D;&amp;#x0A;&amp;#x0D;&amp;#x0A;&amp;#x0D;&amp;#x0A;&amp;amp;#x09;&amp;#x0D;&amp;#x0A;&amp;#x0D;&amp;#x0A;&amp;#x0D;&amp;#x0A;&amp;#x0D;&amp;#x0A;&amp;#x0D;&amp;#x0A;&amp;#x0D;&amp;#x0A;&amp;#x0D;&amp;#x0A;&amp;#x0D;&amp;#x0A;&amp;#x0D;&amp;#x0A;&amp;#x0D;&amp;#x0A;&amp;#x0D;&amp;#x0A;&amp;#x0D;&amp;#x0A;&amp;#x0D;&amp;#x0A;&amp;#x0D;&amp;#x0A;&amp;#x0D;&amp;#x0A;&amp;#x0D;&amp;#x0A;Crane Engineering Building Science &amp;#x0D;&amp;#x0A;&amp;quot;&quot;/&gt;&lt;property id=&quot;20307&quot; value=&quot;346&quot;/&gt;&lt;/object&gt;&lt;object type=&quot;3&quot; unique_id=&quot;10039&quot;&gt;&lt;property id=&quot;20148&quot; value=&quot;5&quot;/&gt;&lt;property id=&quot;20300&quot; value=&quot;Slide 37 - &amp;quot;Thank You!&amp;quot;&quot;/&gt;&lt;property id=&quot;20307&quot; value=&quot;331&quot;/&gt;&lt;/object&gt;&lt;object type=&quot;3&quot; unique_id=&quot;10268&quot;&gt;&lt;property id=&quot;20148&quot; value=&quot;5&quot;/&gt;&lt;property id=&quot;20300&quot; value=&quot;Slide 28 - &amp;quot;Thank You!&amp;quot;&quot;/&gt;&lt;property id=&quot;20307&quot; value=&quot;36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Premise Liability - Welch Companies - May 16 2013">
  <a:themeElements>
    <a:clrScheme name="CEBS">
      <a:dk1>
        <a:sysClr val="windowText" lastClr="000000"/>
      </a:dk1>
      <a:lt1>
        <a:sysClr val="window" lastClr="FFFFFF"/>
      </a:lt1>
      <a:dk2>
        <a:srgbClr val="5E6E66"/>
      </a:dk2>
      <a:lt2>
        <a:srgbClr val="B2A97E"/>
      </a:lt2>
      <a:accent1>
        <a:srgbClr val="948671"/>
      </a:accent1>
      <a:accent2>
        <a:srgbClr val="A6B4AC"/>
      </a:accent2>
      <a:accent3>
        <a:srgbClr val="5D87A1"/>
      </a:accent3>
      <a:accent4>
        <a:srgbClr val="ABAFA6"/>
      </a:accent4>
      <a:accent5>
        <a:srgbClr val="D39D60"/>
      </a:accent5>
      <a:accent6>
        <a:srgbClr val="949B50"/>
      </a:accent6>
      <a:hlink>
        <a:srgbClr val="5E6E66"/>
      </a:hlink>
      <a:folHlink>
        <a:srgbClr val="5D87A1"/>
      </a:folHlink>
    </a:clrScheme>
    <a:fontScheme name="CEBS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Premise Liability - Welch Companies - May 16 2013</Template>
  <TotalTime>5943</TotalTime>
  <Words>2683</Words>
  <Application>Microsoft Office PowerPoint</Application>
  <PresentationFormat>On-screen Show (4:3)</PresentationFormat>
  <Paragraphs>357</Paragraphs>
  <Slides>37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Premise Liability - Welch Companies - May 16 2013</vt:lpstr>
      <vt:lpstr> Experts in Cases Involving Built Facilities</vt:lpstr>
      <vt:lpstr>So You Need An Expert…</vt:lpstr>
      <vt:lpstr>PowerPoint Presentation</vt:lpstr>
      <vt:lpstr>Construction Defect Claims</vt:lpstr>
      <vt:lpstr>Construction Defect Claims   </vt:lpstr>
      <vt:lpstr>Construction Defect Claims </vt:lpstr>
      <vt:lpstr>Construction Defect Claims </vt:lpstr>
      <vt:lpstr>Construction Defect Claims </vt:lpstr>
      <vt:lpstr>Construction Defect Claims </vt:lpstr>
      <vt:lpstr>Premises Liability Claims</vt:lpstr>
      <vt:lpstr>Whom are You Representing?</vt:lpstr>
      <vt:lpstr>Are you asserting affirmative claims?</vt:lpstr>
      <vt:lpstr>Expert’s Ability to Opine on a Standard of Care </vt:lpstr>
      <vt:lpstr>PowerPoint Presentation</vt:lpstr>
      <vt:lpstr>Expert’s Ability to Opine on a Standard of Care </vt:lpstr>
      <vt:lpstr>Expert’s Ability to Opine on a Standard of Care</vt:lpstr>
      <vt:lpstr>Expert’s Ability to Opine on a Standard of Care </vt:lpstr>
      <vt:lpstr>Expert’s Ability to Opine on a Standard of Care </vt:lpstr>
      <vt:lpstr>Expert’s Ability to Opine on a Standard of Care </vt:lpstr>
      <vt:lpstr>Expert’s Ability to Opine on a Standard of Care </vt:lpstr>
      <vt:lpstr>Expert’s Ability to Opine on a Standard of Care </vt:lpstr>
      <vt:lpstr>Expert’s Ability to Opine on a Standard of Care </vt:lpstr>
      <vt:lpstr>Investigation Background and Methodology </vt:lpstr>
      <vt:lpstr>Investigation Background and Methodology </vt:lpstr>
      <vt:lpstr>Investigation Background and Methodology (Cont.) </vt:lpstr>
      <vt:lpstr>Seven Steps of the Scientific Method – NFPA 921 </vt:lpstr>
      <vt:lpstr>Defense Opinions </vt:lpstr>
      <vt:lpstr>Thank You!</vt:lpstr>
      <vt:lpstr> Case Study: Premise Liability Slip &amp; Fall </vt:lpstr>
      <vt:lpstr>Premise Liability Case Study </vt:lpstr>
      <vt:lpstr>Premise Liability Case Study </vt:lpstr>
      <vt:lpstr>Premise Liability Case Study </vt:lpstr>
      <vt:lpstr>What experts would be necessary to either advance and defend a claim for damages due to injuries?   </vt:lpstr>
      <vt:lpstr>What experts would be necessary to either advance and defend a claim for damages due to injuries?   </vt:lpstr>
      <vt:lpstr>What are the necessary documents?</vt:lpstr>
      <vt:lpstr>                    Crane Engineering Building Science  </vt:lpstr>
      <vt:lpstr>Thank You!</vt:lpstr>
    </vt:vector>
  </TitlesOfParts>
  <Company>Crane Engineering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HERE</dc:title>
  <dc:creator>Carol Lynn O'Gara</dc:creator>
  <cp:lastModifiedBy>Stefan Helgeson</cp:lastModifiedBy>
  <cp:revision>169</cp:revision>
  <cp:lastPrinted>2014-01-27T19:23:44Z</cp:lastPrinted>
  <dcterms:created xsi:type="dcterms:W3CDTF">2013-04-19T18:12:22Z</dcterms:created>
  <dcterms:modified xsi:type="dcterms:W3CDTF">2014-02-04T17:09:54Z</dcterms:modified>
</cp:coreProperties>
</file>